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630" r:id="rId1"/>
  </p:sldMasterIdLst>
  <p:notesMasterIdLst>
    <p:notesMasterId r:id="rId53"/>
  </p:notesMasterIdLst>
  <p:sldIdLst>
    <p:sldId id="279" r:id="rId2"/>
    <p:sldId id="292" r:id="rId3"/>
    <p:sldId id="257" r:id="rId4"/>
    <p:sldId id="293" r:id="rId5"/>
    <p:sldId id="294" r:id="rId6"/>
    <p:sldId id="295" r:id="rId7"/>
    <p:sldId id="280" r:id="rId8"/>
    <p:sldId id="281" r:id="rId9"/>
    <p:sldId id="282" r:id="rId10"/>
    <p:sldId id="296" r:id="rId11"/>
    <p:sldId id="297" r:id="rId12"/>
    <p:sldId id="283" r:id="rId13"/>
    <p:sldId id="298" r:id="rId14"/>
    <p:sldId id="299" r:id="rId15"/>
    <p:sldId id="301" r:id="rId16"/>
    <p:sldId id="300" r:id="rId17"/>
    <p:sldId id="302" r:id="rId18"/>
    <p:sldId id="303" r:id="rId19"/>
    <p:sldId id="304" r:id="rId20"/>
    <p:sldId id="289" r:id="rId21"/>
    <p:sldId id="305" r:id="rId22"/>
    <p:sldId id="306" r:id="rId23"/>
    <p:sldId id="307" r:id="rId24"/>
    <p:sldId id="308" r:id="rId25"/>
    <p:sldId id="284" r:id="rId26"/>
    <p:sldId id="309" r:id="rId27"/>
    <p:sldId id="311" r:id="rId28"/>
    <p:sldId id="310" r:id="rId29"/>
    <p:sldId id="314" r:id="rId30"/>
    <p:sldId id="312" r:id="rId31"/>
    <p:sldId id="315" r:id="rId32"/>
    <p:sldId id="286" r:id="rId33"/>
    <p:sldId id="316" r:id="rId34"/>
    <p:sldId id="317" r:id="rId35"/>
    <p:sldId id="318" r:id="rId36"/>
    <p:sldId id="319" r:id="rId37"/>
    <p:sldId id="287" r:id="rId38"/>
    <p:sldId id="320" r:id="rId39"/>
    <p:sldId id="321" r:id="rId40"/>
    <p:sldId id="322" r:id="rId41"/>
    <p:sldId id="285" r:id="rId42"/>
    <p:sldId id="323" r:id="rId43"/>
    <p:sldId id="324" r:id="rId44"/>
    <p:sldId id="325" r:id="rId45"/>
    <p:sldId id="326" r:id="rId46"/>
    <p:sldId id="327" r:id="rId47"/>
    <p:sldId id="328" r:id="rId48"/>
    <p:sldId id="288" r:id="rId49"/>
    <p:sldId id="290" r:id="rId50"/>
    <p:sldId id="329" r:id="rId51"/>
    <p:sldId id="291" r:id="rId5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4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6588"/>
    <p:restoredTop sz="69044"/>
  </p:normalViewPr>
  <p:slideViewPr>
    <p:cSldViewPr snapToGrid="0" snapToObjects="1">
      <p:cViewPr varScale="1">
        <p:scale>
          <a:sx n="74" d="100"/>
          <a:sy n="74" d="100"/>
        </p:scale>
        <p:origin x="2640" y="16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48.m4a>
</file>

<file path=ppt/media/media49.m4a>
</file>

<file path=ppt/media/media5.m4a>
</file>

<file path=ppt/media/media50.m4a>
</file>

<file path=ppt/media/media51.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217367-BBAC-8C40-86F1-78FA8E8C3F84}" type="datetimeFigureOut">
              <a:rPr kumimoji="1" lang="ja-JP" altLang="en-US" smtClean="0"/>
              <a:t>2017/6/1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DFB14F-98E4-6A4C-BA2A-EA8B9268FA14}" type="slidenum">
              <a:rPr kumimoji="1" lang="ja-JP" altLang="en-US" smtClean="0"/>
              <a:t>‹#›</a:t>
            </a:fld>
            <a:endParaRPr kumimoji="1" lang="ja-JP" altLang="en-US"/>
          </a:p>
        </p:txBody>
      </p:sp>
    </p:spTree>
    <p:extLst>
      <p:ext uri="{BB962C8B-B14F-4D97-AF65-F5344CB8AC3E}">
        <p14:creationId xmlns:p14="http://schemas.microsoft.com/office/powerpoint/2010/main" val="193930325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はい、それではプレゼンテーションを開始します。</a:t>
            </a:r>
            <a:endParaRPr kumimoji="1" lang="en-US" altLang="ja-JP" dirty="0" smtClean="0"/>
          </a:p>
          <a:p>
            <a:endParaRPr kumimoji="1" lang="en-US" altLang="ja-JP" dirty="0" smtClean="0"/>
          </a:p>
          <a:p>
            <a:r>
              <a:rPr kumimoji="1" lang="en-US" altLang="ja-JP" dirty="0" smtClean="0"/>
              <a:t>5</a:t>
            </a:r>
            <a:r>
              <a:rPr kumimoji="1" lang="ja-JP" altLang="en-US" dirty="0" smtClean="0"/>
              <a:t>月</a:t>
            </a:r>
            <a:r>
              <a:rPr kumimoji="1" lang="en-US" altLang="ja-JP" dirty="0" smtClean="0"/>
              <a:t>1</a:t>
            </a:r>
            <a:r>
              <a:rPr kumimoji="1" lang="ja-JP" altLang="en-US" dirty="0" smtClean="0"/>
              <a:t>日から、国際連合事務局　フィールド支援局の　地理空間情報課におります藤村です。</a:t>
            </a:r>
            <a:endParaRPr kumimoji="1" lang="en-US" altLang="ja-JP" dirty="0" smtClean="0"/>
          </a:p>
          <a:p>
            <a:endParaRPr kumimoji="1" lang="en-US" altLang="ja-JP" dirty="0" smtClean="0"/>
          </a:p>
          <a:p>
            <a:r>
              <a:rPr kumimoji="1" lang="ja-JP" altLang="en-US" dirty="0" smtClean="0"/>
              <a:t>スライド動画で失礼します。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a:t>
            </a:fld>
            <a:endParaRPr kumimoji="1" lang="ja-JP" altLang="en-US"/>
          </a:p>
        </p:txBody>
      </p:sp>
    </p:spTree>
    <p:extLst>
      <p:ext uri="{BB962C8B-B14F-4D97-AF65-F5344CB8AC3E}">
        <p14:creationId xmlns:p14="http://schemas.microsoft.com/office/powerpoint/2010/main" val="1639598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converter</a:t>
            </a:r>
            <a:r>
              <a:rPr kumimoji="1" lang="en-US" altLang="ja-JP" baseline="0" dirty="0" smtClean="0"/>
              <a:t> </a:t>
            </a:r>
            <a:r>
              <a:rPr kumimoji="1" lang="ja-JP" altLang="en-US" dirty="0" smtClean="0"/>
              <a:t>という名前のレポジトリには、バイナリベクトルタイル変換のためのコードを入れています。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10</a:t>
            </a:fld>
            <a:endParaRPr kumimoji="1" lang="ja-JP" altLang="en-US"/>
          </a:p>
        </p:txBody>
      </p:sp>
    </p:spTree>
    <p:extLst>
      <p:ext uri="{BB962C8B-B14F-4D97-AF65-F5344CB8AC3E}">
        <p14:creationId xmlns:p14="http://schemas.microsoft.com/office/powerpoint/2010/main" val="1823770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バイナリベクトルタイルのデータは、国ごと・バージョンごとに別々のレポジトリに入れています。</a:t>
            </a:r>
            <a:endParaRPr kumimoji="1" lang="en-US" altLang="ja-JP" dirty="0" smtClean="0"/>
          </a:p>
          <a:p>
            <a:endParaRPr kumimoji="1" lang="en-US" altLang="ja-JP" dirty="0" smtClean="0"/>
          </a:p>
          <a:p>
            <a:r>
              <a:rPr kumimoji="1" lang="ja-JP" altLang="en-US" dirty="0" smtClean="0"/>
              <a:t>例えば、地球地図ザンビア　バージョン</a:t>
            </a:r>
            <a:r>
              <a:rPr kumimoji="1" lang="en-US" altLang="ja-JP" dirty="0" smtClean="0"/>
              <a:t>2.0</a:t>
            </a:r>
            <a:r>
              <a:rPr kumimoji="1" lang="ja-JP" altLang="en-US" dirty="0" smtClean="0"/>
              <a:t>　のバイナリベクトルタイルは、</a:t>
            </a:r>
            <a:r>
              <a:rPr kumimoji="1" lang="en-US" altLang="ja-JP" dirty="0" smtClean="0"/>
              <a:t>gmzm20vt </a:t>
            </a:r>
            <a:r>
              <a:rPr kumimoji="1" lang="ja-JP" altLang="en-US" dirty="0" smtClean="0"/>
              <a:t>という名前のレポジトリに格納しています。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11</a:t>
            </a:fld>
            <a:endParaRPr kumimoji="1" lang="ja-JP" altLang="en-US"/>
          </a:p>
        </p:txBody>
      </p:sp>
    </p:spTree>
    <p:extLst>
      <p:ext uri="{BB962C8B-B14F-4D97-AF65-F5344CB8AC3E}">
        <p14:creationId xmlns:p14="http://schemas.microsoft.com/office/powerpoint/2010/main" val="768382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変換の方法について説明します。</a:t>
            </a:r>
            <a:endParaRPr kumimoji="1" lang="en-US" altLang="ja-JP" dirty="0" smtClean="0"/>
          </a:p>
          <a:p>
            <a:endParaRPr kumimoji="1" lang="en-US" altLang="ja-JP" dirty="0" smtClean="0"/>
          </a:p>
          <a:p>
            <a:r>
              <a:rPr kumimoji="1" lang="ja-JP" altLang="en-US" dirty="0" smtClean="0"/>
              <a:t>必要なコードは、先ほどお示しした</a:t>
            </a:r>
            <a:r>
              <a:rPr kumimoji="1" lang="en-US" altLang="ja-JP" dirty="0" smtClean="0"/>
              <a:t> converter </a:t>
            </a:r>
            <a:r>
              <a:rPr kumimoji="1" lang="ja-JP" altLang="en-US" dirty="0" smtClean="0"/>
              <a:t>という名前のレポジトリにあります。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12</a:t>
            </a:fld>
            <a:endParaRPr kumimoji="1" lang="ja-JP" altLang="en-US"/>
          </a:p>
        </p:txBody>
      </p:sp>
    </p:spTree>
    <p:extLst>
      <p:ext uri="{BB962C8B-B14F-4D97-AF65-F5344CB8AC3E}">
        <p14:creationId xmlns:p14="http://schemas.microsoft.com/office/powerpoint/2010/main" val="2086614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変換は、素直に行っています。すべての主題属性と幾何属性は、そのまま保持します。</a:t>
            </a:r>
            <a:endParaRPr kumimoji="1" lang="en-US" altLang="ja-JP" dirty="0" smtClean="0"/>
          </a:p>
          <a:p>
            <a:endParaRPr kumimoji="1" lang="en-US" altLang="ja-JP" dirty="0" smtClean="0"/>
          </a:p>
          <a:p>
            <a:r>
              <a:rPr kumimoji="1" lang="ja-JP" altLang="en-US" dirty="0" smtClean="0"/>
              <a:t>実質上、</a:t>
            </a:r>
            <a:r>
              <a:rPr kumimoji="1" lang="en-US" altLang="ja-JP" dirty="0" smtClean="0"/>
              <a:t>Shapefile </a:t>
            </a:r>
            <a:r>
              <a:rPr kumimoji="1" lang="ja-JP" altLang="en-US" dirty="0" smtClean="0"/>
              <a:t>と同等のデータをウェブに持っていく形になります。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13</a:t>
            </a:fld>
            <a:endParaRPr kumimoji="1" lang="ja-JP" altLang="en-US"/>
          </a:p>
        </p:txBody>
      </p:sp>
    </p:spTree>
    <p:extLst>
      <p:ext uri="{BB962C8B-B14F-4D97-AF65-F5344CB8AC3E}">
        <p14:creationId xmlns:p14="http://schemas.microsoft.com/office/powerpoint/2010/main" val="11186131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smtClean="0"/>
              <a:t>converter.rb</a:t>
            </a:r>
            <a:r>
              <a:rPr kumimoji="1" lang="en-US" altLang="ja-JP" dirty="0" smtClean="0"/>
              <a:t> </a:t>
            </a:r>
            <a:r>
              <a:rPr kumimoji="1" lang="ja-JP" altLang="en-US" dirty="0" smtClean="0"/>
              <a:t>では、</a:t>
            </a:r>
            <a:r>
              <a:rPr kumimoji="1" lang="en-US" altLang="ja-JP" dirty="0" smtClean="0"/>
              <a:t>Shapefile </a:t>
            </a:r>
            <a:r>
              <a:rPr kumimoji="1" lang="ja-JP" altLang="en-US" dirty="0" smtClean="0"/>
              <a:t>データを、行区切りの</a:t>
            </a:r>
            <a:r>
              <a:rPr kumimoji="1" lang="en-US" altLang="ja-JP" dirty="0" smtClean="0"/>
              <a:t> </a:t>
            </a:r>
            <a:r>
              <a:rPr kumimoji="1" lang="en-US" altLang="ja-JP" dirty="0" err="1" smtClean="0"/>
              <a:t>GeoJSON</a:t>
            </a:r>
            <a:r>
              <a:rPr kumimoji="1" lang="en-US" altLang="ja-JP" dirty="0" smtClean="0"/>
              <a:t> </a:t>
            </a:r>
            <a:r>
              <a:rPr kumimoji="1" lang="ja-JP" altLang="en-US" dirty="0" smtClean="0"/>
              <a:t>データに変換し、外部プログラムを呼び出して、バイナリベクトルタイルに変換しています。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14</a:t>
            </a:fld>
            <a:endParaRPr kumimoji="1" lang="ja-JP" altLang="en-US"/>
          </a:p>
        </p:txBody>
      </p:sp>
    </p:spTree>
    <p:extLst>
      <p:ext uri="{BB962C8B-B14F-4D97-AF65-F5344CB8AC3E}">
        <p14:creationId xmlns:p14="http://schemas.microsoft.com/office/powerpoint/2010/main" val="19971541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aseline="0" dirty="0" smtClean="0"/>
              <a:t>行区切りの</a:t>
            </a:r>
            <a:r>
              <a:rPr kumimoji="1" lang="en-US" altLang="ja-JP" baseline="0" dirty="0" smtClean="0"/>
              <a:t> </a:t>
            </a:r>
            <a:r>
              <a:rPr kumimoji="1" lang="en-US" altLang="ja-JP" baseline="0" dirty="0" err="1" smtClean="0"/>
              <a:t>GeoJSON</a:t>
            </a:r>
            <a:r>
              <a:rPr kumimoji="1" lang="en-US" altLang="ja-JP" baseline="0" dirty="0" smtClean="0"/>
              <a:t> </a:t>
            </a:r>
            <a:r>
              <a:rPr kumimoji="1" lang="ja-JP" altLang="en-US" baseline="0" dirty="0" smtClean="0"/>
              <a:t>に変換するときには、少しデータのクリーニングをしています。例えば、カラの高さや計測値を削除したり、文字コードの問題を修正したりしています。</a:t>
            </a:r>
            <a:endParaRPr kumimoji="1" lang="en-US" altLang="ja-JP" baseline="0" dirty="0" smtClean="0"/>
          </a:p>
          <a:p>
            <a:endParaRPr kumimoji="1" lang="en-US" altLang="ja-JP" baseline="0" dirty="0" smtClean="0"/>
          </a:p>
          <a:p>
            <a:r>
              <a:rPr kumimoji="1" lang="ja-JP" altLang="en-US" dirty="0" smtClean="0"/>
              <a:t>また、データごとに最小ズームレベル</a:t>
            </a:r>
            <a:r>
              <a:rPr kumimoji="1" lang="ja-JP" altLang="en-US" baseline="0" dirty="0" smtClean="0"/>
              <a:t>を設定したりしています。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15</a:t>
            </a:fld>
            <a:endParaRPr kumimoji="1" lang="ja-JP" altLang="en-US"/>
          </a:p>
        </p:txBody>
      </p:sp>
    </p:spTree>
    <p:extLst>
      <p:ext uri="{BB962C8B-B14F-4D97-AF65-F5344CB8AC3E}">
        <p14:creationId xmlns:p14="http://schemas.microsoft.com/office/powerpoint/2010/main" val="500566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行区切りの</a:t>
            </a:r>
            <a:r>
              <a:rPr kumimoji="1" lang="en-US" altLang="ja-JP" dirty="0" smtClean="0"/>
              <a:t> </a:t>
            </a:r>
            <a:r>
              <a:rPr kumimoji="1" lang="en-US" altLang="ja-JP" dirty="0" err="1" smtClean="0"/>
              <a:t>GeoJSON</a:t>
            </a:r>
            <a:r>
              <a:rPr kumimoji="1" lang="en-US" altLang="ja-JP" dirty="0" smtClean="0"/>
              <a:t> </a:t>
            </a:r>
            <a:r>
              <a:rPr kumimoji="1" lang="ja-JP" altLang="en-US" dirty="0" smtClean="0"/>
              <a:t>ファイルが完成したら、外部ソフトウェアである</a:t>
            </a:r>
            <a:r>
              <a:rPr kumimoji="1" lang="en-US" altLang="ja-JP" dirty="0" smtClean="0"/>
              <a:t> </a:t>
            </a:r>
            <a:r>
              <a:rPr kumimoji="1" lang="en-US" altLang="ja-JP" dirty="0" err="1" smtClean="0"/>
              <a:t>tippecanoe</a:t>
            </a:r>
            <a:r>
              <a:rPr kumimoji="1" lang="en-US" altLang="ja-JP" dirty="0" smtClean="0"/>
              <a:t> </a:t>
            </a:r>
            <a:r>
              <a:rPr kumimoji="1" lang="ja-JP" altLang="en-US" dirty="0" smtClean="0"/>
              <a:t>を呼び出してバイナリベクトルタイルに変換します。</a:t>
            </a:r>
            <a:endParaRPr kumimoji="1" lang="en-US" altLang="ja-JP" dirty="0" smtClean="0"/>
          </a:p>
          <a:p>
            <a:endParaRPr kumimoji="1" lang="en-US" altLang="ja-JP" dirty="0" smtClean="0"/>
          </a:p>
          <a:p>
            <a:r>
              <a:rPr kumimoji="1" lang="en-US" altLang="ja-JP" dirty="0" err="1" smtClean="0"/>
              <a:t>tippecanoe</a:t>
            </a:r>
            <a:r>
              <a:rPr kumimoji="1" lang="en-US" altLang="ja-JP" dirty="0" smtClean="0"/>
              <a:t> </a:t>
            </a:r>
            <a:r>
              <a:rPr kumimoji="1" lang="ja-JP" altLang="en-US" dirty="0" smtClean="0"/>
              <a:t>は、オープンソースのバイナリベクトルタイル変換ソフトです。</a:t>
            </a:r>
            <a:endParaRPr kumimoji="1" lang="en-US" altLang="ja-JP" dirty="0" smtClean="0"/>
          </a:p>
          <a:p>
            <a:endParaRPr kumimoji="1" lang="en-US" altLang="ja-JP" baseline="0" dirty="0" smtClean="0"/>
          </a:p>
          <a:p>
            <a:r>
              <a:rPr kumimoji="1" lang="en-US" altLang="ja-JP" baseline="0" dirty="0" err="1" smtClean="0"/>
              <a:t>tippecanoe</a:t>
            </a:r>
            <a:r>
              <a:rPr kumimoji="1" lang="en-US" altLang="ja-JP" baseline="0" dirty="0" smtClean="0"/>
              <a:t> </a:t>
            </a:r>
            <a:r>
              <a:rPr kumimoji="1" lang="ja-JP" altLang="en-US" baseline="0" dirty="0" smtClean="0"/>
              <a:t>の出力は、バイナリベクトルタイルを一つのファイルにまとめた</a:t>
            </a:r>
            <a:r>
              <a:rPr kumimoji="1" lang="en-US" altLang="ja-JP" baseline="0" dirty="0" smtClean="0"/>
              <a:t> </a:t>
            </a:r>
            <a:r>
              <a:rPr kumimoji="1" lang="en-US" altLang="ja-JP" baseline="0" dirty="0" err="1" smtClean="0"/>
              <a:t>mbtiles</a:t>
            </a:r>
            <a:r>
              <a:rPr kumimoji="1" lang="en-US" altLang="ja-JP" baseline="0" dirty="0" smtClean="0"/>
              <a:t> </a:t>
            </a:r>
            <a:r>
              <a:rPr kumimoji="1" lang="ja-JP" altLang="en-US" baseline="0" dirty="0" smtClean="0"/>
              <a:t>ファイルです。</a:t>
            </a:r>
            <a:endParaRPr kumimoji="1" lang="en-US" altLang="ja-JP" baseline="0" dirty="0" smtClean="0"/>
          </a:p>
          <a:p>
            <a:endParaRPr kumimoji="1" lang="en-US" altLang="ja-JP" baseline="0" dirty="0" smtClean="0"/>
          </a:p>
          <a:p>
            <a:r>
              <a:rPr kumimoji="1" lang="en-US" altLang="ja-JP" baseline="0" dirty="0" err="1" smtClean="0"/>
              <a:t>mbtiles</a:t>
            </a:r>
            <a:r>
              <a:rPr kumimoji="1" lang="en-US" altLang="ja-JP" baseline="0" dirty="0" smtClean="0"/>
              <a:t> </a:t>
            </a:r>
            <a:r>
              <a:rPr kumimoji="1" lang="ja-JP" altLang="en-US" baseline="0" dirty="0" smtClean="0"/>
              <a:t>を、個別のバイナリベクトルタイルのファイル群に展開する処理も行っています。</a:t>
            </a:r>
            <a:endParaRPr kumimoji="1" lang="en-US" altLang="ja-JP" baseline="0"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16</a:t>
            </a:fld>
            <a:endParaRPr kumimoji="1" lang="ja-JP" altLang="en-US"/>
          </a:p>
        </p:txBody>
      </p:sp>
    </p:spTree>
    <p:extLst>
      <p:ext uri="{BB962C8B-B14F-4D97-AF65-F5344CB8AC3E}">
        <p14:creationId xmlns:p14="http://schemas.microsoft.com/office/powerpoint/2010/main" val="376973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バイナリベクトルタイル群ができたら、外部サービスにアップロードします。</a:t>
            </a:r>
            <a:endParaRPr kumimoji="1" lang="en-US" altLang="ja-JP" dirty="0" smtClean="0"/>
          </a:p>
          <a:p>
            <a:endParaRPr kumimoji="1" lang="en-US" altLang="ja-JP" dirty="0" smtClean="0"/>
          </a:p>
          <a:p>
            <a:r>
              <a:rPr kumimoji="1" lang="ja-JP" altLang="en-US" dirty="0" smtClean="0"/>
              <a:t>そのために必要なスクリプトも用意しました。</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17</a:t>
            </a:fld>
            <a:endParaRPr kumimoji="1" lang="ja-JP" altLang="en-US"/>
          </a:p>
        </p:txBody>
      </p:sp>
    </p:spTree>
    <p:extLst>
      <p:ext uri="{BB962C8B-B14F-4D97-AF65-F5344CB8AC3E}">
        <p14:creationId xmlns:p14="http://schemas.microsoft.com/office/powerpoint/2010/main" val="3514669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作成したバイナリベクトルタイルは、スライドの右下（みぎした）にあるような</a:t>
            </a:r>
            <a:r>
              <a:rPr kumimoji="1" lang="en-US" altLang="ja-JP" dirty="0" smtClean="0"/>
              <a:t>URL</a:t>
            </a:r>
            <a:r>
              <a:rPr kumimoji="1" lang="ja-JP" altLang="en-US" dirty="0" smtClean="0"/>
              <a:t>でウェブ上に公開されます。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18</a:t>
            </a:fld>
            <a:endParaRPr kumimoji="1" lang="ja-JP" altLang="en-US"/>
          </a:p>
        </p:txBody>
      </p:sp>
    </p:spTree>
    <p:extLst>
      <p:ext uri="{BB962C8B-B14F-4D97-AF65-F5344CB8AC3E}">
        <p14:creationId xmlns:p14="http://schemas.microsoft.com/office/powerpoint/2010/main" val="20939415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この作業をするにあたって、</a:t>
            </a:r>
            <a:r>
              <a:rPr kumimoji="1" lang="en-US" altLang="ja-JP" dirty="0" err="1" smtClean="0"/>
              <a:t>mbview</a:t>
            </a:r>
            <a:r>
              <a:rPr kumimoji="1" lang="en-US" altLang="ja-JP" dirty="0" smtClean="0"/>
              <a:t> </a:t>
            </a:r>
            <a:r>
              <a:rPr kumimoji="1" lang="ja-JP" altLang="en-US" dirty="0" smtClean="0"/>
              <a:t>というソフトが便利だったので、紹介します。</a:t>
            </a:r>
            <a:endParaRPr kumimoji="1" lang="en-US" altLang="ja-JP" dirty="0" smtClean="0"/>
          </a:p>
          <a:p>
            <a:endParaRPr kumimoji="1" lang="en-US" altLang="ja-JP" dirty="0" smtClean="0"/>
          </a:p>
          <a:p>
            <a:r>
              <a:rPr kumimoji="1" lang="en-US" altLang="ja-JP" dirty="0" err="1" smtClean="0"/>
              <a:t>mbview</a:t>
            </a:r>
            <a:r>
              <a:rPr kumimoji="1" lang="en-US" altLang="ja-JP" baseline="0" dirty="0" smtClean="0"/>
              <a:t> </a:t>
            </a:r>
            <a:r>
              <a:rPr kumimoji="1" lang="ja-JP" altLang="en-US" baseline="0" dirty="0" smtClean="0"/>
              <a:t>は</a:t>
            </a:r>
            <a:r>
              <a:rPr kumimoji="1" lang="en-US" altLang="ja-JP" baseline="0" dirty="0" smtClean="0"/>
              <a:t> </a:t>
            </a:r>
            <a:r>
              <a:rPr kumimoji="1" lang="en-US" altLang="ja-JP" baseline="0" dirty="0" err="1" smtClean="0"/>
              <a:t>mbtiles</a:t>
            </a:r>
            <a:r>
              <a:rPr kumimoji="1" lang="en-US" altLang="ja-JP" baseline="0" dirty="0" smtClean="0"/>
              <a:t> </a:t>
            </a:r>
            <a:r>
              <a:rPr kumimoji="1" lang="ja-JP" altLang="en-US" baseline="0" dirty="0" smtClean="0"/>
              <a:t>形式に固められたバイナリベクトルタイルをブラウザで見るためのオープンソースのソフトウェアです。</a:t>
            </a:r>
            <a:endParaRPr kumimoji="1" lang="en-US" altLang="ja-JP" baseline="0" dirty="0" smtClean="0"/>
          </a:p>
          <a:p>
            <a:endParaRPr kumimoji="1" lang="en-US" altLang="ja-JP" baseline="0" dirty="0" smtClean="0"/>
          </a:p>
          <a:p>
            <a:r>
              <a:rPr kumimoji="1" lang="ja-JP" altLang="en-US" baseline="0" dirty="0" smtClean="0"/>
              <a:t>このソフトウェアでデータの内容を確認できたので、動作の確認やパラメータのチューニングが楽でした。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19</a:t>
            </a:fld>
            <a:endParaRPr kumimoji="1" lang="ja-JP" altLang="en-US"/>
          </a:p>
        </p:txBody>
      </p:sp>
    </p:spTree>
    <p:extLst>
      <p:ext uri="{BB962C8B-B14F-4D97-AF65-F5344CB8AC3E}">
        <p14:creationId xmlns:p14="http://schemas.microsoft.com/office/powerpoint/2010/main" val="767333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今回は、地球地図バイナリベクトルタイルの整備について発表をします。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a:t>
            </a:fld>
            <a:endParaRPr kumimoji="1" lang="ja-JP" altLang="en-US"/>
          </a:p>
        </p:txBody>
      </p:sp>
    </p:spTree>
    <p:extLst>
      <p:ext uri="{BB962C8B-B14F-4D97-AF65-F5344CB8AC3E}">
        <p14:creationId xmlns:p14="http://schemas.microsoft.com/office/powerpoint/2010/main" val="598645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変換の結果を紹介します。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20</a:t>
            </a:fld>
            <a:endParaRPr kumimoji="1" lang="ja-JP" altLang="en-US"/>
          </a:p>
        </p:txBody>
      </p:sp>
    </p:spTree>
    <p:extLst>
      <p:ext uri="{BB962C8B-B14F-4D97-AF65-F5344CB8AC3E}">
        <p14:creationId xmlns:p14="http://schemas.microsoft.com/office/powerpoint/2010/main" val="16845343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データのサイズには、表示性能の面からも、外部サービスとの関係からも注目をしていました。</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21</a:t>
            </a:fld>
            <a:endParaRPr kumimoji="1" lang="ja-JP" altLang="en-US"/>
          </a:p>
        </p:txBody>
      </p:sp>
    </p:spTree>
    <p:extLst>
      <p:ext uri="{BB962C8B-B14F-4D97-AF65-F5344CB8AC3E}">
        <p14:creationId xmlns:p14="http://schemas.microsoft.com/office/powerpoint/2010/main" val="5642378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結果を確認したところ、ヨーロッパのデータで、</a:t>
            </a:r>
            <a:r>
              <a:rPr kumimoji="1" lang="en-US" altLang="ja-JP" dirty="0" smtClean="0"/>
              <a:t>1.4GB</a:t>
            </a:r>
            <a:r>
              <a:rPr kumimoji="1" lang="ja-JP" altLang="en-US" dirty="0" smtClean="0"/>
              <a:t>の</a:t>
            </a:r>
            <a:r>
              <a:rPr kumimoji="1" lang="en-US" altLang="ja-JP" dirty="0" smtClean="0"/>
              <a:t> Shapefile </a:t>
            </a:r>
            <a:r>
              <a:rPr kumimoji="1" lang="ja-JP" altLang="en-US" dirty="0" smtClean="0"/>
              <a:t>を</a:t>
            </a:r>
            <a:r>
              <a:rPr kumimoji="1" lang="en-US" altLang="ja-JP" dirty="0" smtClean="0"/>
              <a:t> 470MB </a:t>
            </a:r>
            <a:r>
              <a:rPr kumimoji="1" lang="ja-JP" altLang="en-US" dirty="0" smtClean="0"/>
              <a:t>のバイナリベクトルタイルに変換できました。</a:t>
            </a:r>
            <a:endParaRPr kumimoji="1" lang="en-US" altLang="ja-JP" dirty="0" smtClean="0"/>
          </a:p>
          <a:p>
            <a:endParaRPr kumimoji="1" lang="en-US" altLang="ja-JP" dirty="0" smtClean="0"/>
          </a:p>
          <a:p>
            <a:r>
              <a:rPr kumimoji="1" lang="ja-JP" altLang="en-US" dirty="0" smtClean="0"/>
              <a:t>ヨーロッパのデータは、地球地図の中で最大のデータでした。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22</a:t>
            </a:fld>
            <a:endParaRPr kumimoji="1" lang="ja-JP" altLang="en-US"/>
          </a:p>
        </p:txBody>
      </p:sp>
    </p:spTree>
    <p:extLst>
      <p:ext uri="{BB962C8B-B14F-4D97-AF65-F5344CB8AC3E}">
        <p14:creationId xmlns:p14="http://schemas.microsoft.com/office/powerpoint/2010/main" val="15621704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また、アメリカのデータについては、</a:t>
            </a:r>
            <a:r>
              <a:rPr kumimoji="1" lang="en-US" altLang="ja-JP" dirty="0" smtClean="0"/>
              <a:t>570MB</a:t>
            </a:r>
            <a:r>
              <a:rPr kumimoji="1" lang="en-US" altLang="ja-JP" baseline="0" dirty="0" smtClean="0"/>
              <a:t> </a:t>
            </a:r>
            <a:r>
              <a:rPr kumimoji="1" lang="ja-JP" altLang="en-US" baseline="0" dirty="0" smtClean="0"/>
              <a:t>の</a:t>
            </a:r>
            <a:r>
              <a:rPr kumimoji="1" lang="en-US" altLang="ja-JP" baseline="0" dirty="0" smtClean="0"/>
              <a:t> Shapefile </a:t>
            </a:r>
            <a:r>
              <a:rPr kumimoji="1" lang="ja-JP" altLang="en-US" baseline="0" dirty="0" smtClean="0"/>
              <a:t>データを</a:t>
            </a:r>
            <a:r>
              <a:rPr kumimoji="1" lang="en-US" altLang="ja-JP" baseline="0" dirty="0" smtClean="0"/>
              <a:t> 150MB </a:t>
            </a:r>
            <a:r>
              <a:rPr kumimoji="1" lang="ja-JP" altLang="en-US" baseline="0" dirty="0" smtClean="0"/>
              <a:t>のバイナリベクトルタイルに変換することができました。</a:t>
            </a:r>
            <a:endParaRPr kumimoji="1" lang="en-US" altLang="ja-JP" baseline="0" dirty="0" smtClean="0"/>
          </a:p>
          <a:p>
            <a:endParaRPr kumimoji="1" lang="en-US" altLang="ja-JP"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この他、地球地図を提供しているすべての国の</a:t>
            </a:r>
            <a:r>
              <a:rPr kumimoji="1" lang="en-US" altLang="ja-JP" dirty="0" smtClean="0"/>
              <a:t> Shapefile </a:t>
            </a:r>
            <a:r>
              <a:rPr kumimoji="1" lang="ja-JP" altLang="en-US" dirty="0" smtClean="0"/>
              <a:t>データを、無事にバイナリベクトルタイルに変換できました。</a:t>
            </a:r>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23</a:t>
            </a:fld>
            <a:endParaRPr kumimoji="1" lang="ja-JP" altLang="en-US"/>
          </a:p>
        </p:txBody>
      </p:sp>
    </p:spTree>
    <p:extLst>
      <p:ext uri="{BB962C8B-B14F-4D97-AF65-F5344CB8AC3E}">
        <p14:creationId xmlns:p14="http://schemas.microsoft.com/office/powerpoint/2010/main" val="13316230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この経験から、バイナリベクトルタイルは、</a:t>
            </a:r>
            <a:r>
              <a:rPr kumimoji="1" lang="en-US" altLang="ja-JP" dirty="0" smtClean="0"/>
              <a:t>Shapefile </a:t>
            </a:r>
            <a:r>
              <a:rPr kumimoji="1" lang="ja-JP" altLang="en-US" dirty="0" smtClean="0"/>
              <a:t>の約</a:t>
            </a:r>
            <a:r>
              <a:rPr kumimoji="1" lang="en-US" altLang="ja-JP" dirty="0" smtClean="0"/>
              <a:t>1/3</a:t>
            </a:r>
            <a:r>
              <a:rPr kumimoji="1" lang="ja-JP" altLang="en-US" dirty="0" smtClean="0"/>
              <a:t>のサイズになると言えると思います。</a:t>
            </a:r>
            <a:endParaRPr kumimoji="1" lang="en-US" altLang="ja-JP" dirty="0" smtClean="0"/>
          </a:p>
          <a:p>
            <a:endParaRPr kumimoji="1" lang="en-US" altLang="ja-JP" dirty="0" smtClean="0"/>
          </a:p>
          <a:p>
            <a:r>
              <a:rPr kumimoji="1" lang="ja-JP" altLang="en-US" dirty="0" smtClean="0"/>
              <a:t>データのサイズが小さいことは、地理空間情報の配布や利用の観点から、魅力的だと思います。</a:t>
            </a:r>
            <a:endParaRPr kumimoji="1" lang="en-US" altLang="ja-JP" dirty="0" smtClean="0"/>
          </a:p>
          <a:p>
            <a:endParaRPr kumimoji="1" lang="en-US" altLang="ja-JP" dirty="0" smtClean="0"/>
          </a:p>
          <a:p>
            <a:r>
              <a:rPr kumimoji="1" lang="ja-JP" altLang="en-US" dirty="0" smtClean="0"/>
              <a:t>バイナリベクトルタイルは、単にデータセット全体でのサイズが小さいだけではなくて、必要な部分を必要な時に手に入れられるという特徴もあります。また、データが見えるようになるまでに、ファイルシステムに保存して</a:t>
            </a:r>
            <a:r>
              <a:rPr kumimoji="1" lang="en-US" altLang="ja-JP" dirty="0" smtClean="0"/>
              <a:t>ZIP</a:t>
            </a:r>
            <a:r>
              <a:rPr kumimoji="1" lang="ja-JP" altLang="en-US" dirty="0" smtClean="0"/>
              <a:t>を展開するといった手間をユーザにかけさせないという特徴もあります。</a:t>
            </a:r>
            <a:endParaRPr kumimoji="1" lang="en-US" altLang="ja-JP" dirty="0" smtClean="0"/>
          </a:p>
          <a:p>
            <a:endParaRPr kumimoji="1" lang="en-US" altLang="ja-JP" dirty="0" smtClean="0"/>
          </a:p>
          <a:p>
            <a:r>
              <a:rPr kumimoji="1" lang="ja-JP" altLang="en-US" dirty="0" smtClean="0"/>
              <a:t>これらの観点からも、バイナリベクトルタイルは地理空間情報の配布の方法として、有望なのではないかと考えています。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24</a:t>
            </a:fld>
            <a:endParaRPr kumimoji="1" lang="ja-JP" altLang="en-US"/>
          </a:p>
        </p:txBody>
      </p:sp>
    </p:spTree>
    <p:extLst>
      <p:ext uri="{BB962C8B-B14F-4D97-AF65-F5344CB8AC3E}">
        <p14:creationId xmlns:p14="http://schemas.microsoft.com/office/powerpoint/2010/main" val="16190648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次に、このバイナリベクトルタイルを表示する方法を紹介します。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25</a:t>
            </a:fld>
            <a:endParaRPr kumimoji="1" lang="ja-JP" altLang="en-US"/>
          </a:p>
        </p:txBody>
      </p:sp>
    </p:spTree>
    <p:extLst>
      <p:ext uri="{BB962C8B-B14F-4D97-AF65-F5344CB8AC3E}">
        <p14:creationId xmlns:p14="http://schemas.microsoft.com/office/powerpoint/2010/main" val="20886442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バイナリベクトルタイルの表示については、別のレポジトリで取り組んでいます。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26</a:t>
            </a:fld>
            <a:endParaRPr kumimoji="1" lang="ja-JP" altLang="en-US"/>
          </a:p>
        </p:txBody>
      </p:sp>
    </p:spTree>
    <p:extLst>
      <p:ext uri="{BB962C8B-B14F-4D97-AF65-F5344CB8AC3E}">
        <p14:creationId xmlns:p14="http://schemas.microsoft.com/office/powerpoint/2010/main" val="6131375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ここでは、先ほどのバイナリベクトルタイルを、</a:t>
            </a:r>
            <a:r>
              <a:rPr kumimoji="1" lang="en-US" altLang="ja-JP" dirty="0" err="1" smtClean="0"/>
              <a:t>Mapbox</a:t>
            </a:r>
            <a:r>
              <a:rPr kumimoji="1" lang="en-US" altLang="ja-JP" dirty="0" smtClean="0"/>
              <a:t> GL</a:t>
            </a:r>
            <a:r>
              <a:rPr kumimoji="1" lang="en-US" altLang="ja-JP" baseline="0" dirty="0" smtClean="0"/>
              <a:t> JS </a:t>
            </a:r>
            <a:r>
              <a:rPr kumimoji="1" lang="ja-JP" altLang="en-US" baseline="0" dirty="0" smtClean="0"/>
              <a:t>というオープンソースのライブラリを使ってブラウザ上で表示できるようにしています。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27</a:t>
            </a:fld>
            <a:endParaRPr kumimoji="1" lang="ja-JP" altLang="en-US"/>
          </a:p>
        </p:txBody>
      </p:sp>
    </p:spTree>
    <p:extLst>
      <p:ext uri="{BB962C8B-B14F-4D97-AF65-F5344CB8AC3E}">
        <p14:creationId xmlns:p14="http://schemas.microsoft.com/office/powerpoint/2010/main" val="2993536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そのための処理は、</a:t>
            </a:r>
            <a:r>
              <a:rPr kumimoji="1" lang="en-US" altLang="ja-JP" dirty="0" err="1" smtClean="0"/>
              <a:t>style.rb</a:t>
            </a:r>
            <a:r>
              <a:rPr kumimoji="1" lang="en-US" altLang="ja-JP" dirty="0" smtClean="0"/>
              <a:t> </a:t>
            </a:r>
            <a:r>
              <a:rPr kumimoji="1" lang="ja-JP" altLang="en-US" dirty="0" smtClean="0"/>
              <a:t>というスクリプトに書かれています。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28</a:t>
            </a:fld>
            <a:endParaRPr kumimoji="1" lang="ja-JP" altLang="en-US"/>
          </a:p>
        </p:txBody>
      </p:sp>
    </p:spTree>
    <p:extLst>
      <p:ext uri="{BB962C8B-B14F-4D97-AF65-F5344CB8AC3E}">
        <p14:creationId xmlns:p14="http://schemas.microsoft.com/office/powerpoint/2010/main" val="7528207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このスクリプトでは、地球地図の国ごと・バージョンごとに、ブラウザで表示するために必要なファイルを作成しています。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29</a:t>
            </a:fld>
            <a:endParaRPr kumimoji="1" lang="ja-JP" altLang="en-US"/>
          </a:p>
        </p:txBody>
      </p:sp>
    </p:spTree>
    <p:extLst>
      <p:ext uri="{BB962C8B-B14F-4D97-AF65-F5344CB8AC3E}">
        <p14:creationId xmlns:p14="http://schemas.microsoft.com/office/powerpoint/2010/main" val="805565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まず、背景と動機について説明します。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a:t>
            </a:fld>
            <a:endParaRPr kumimoji="1" lang="ja-JP" altLang="en-US"/>
          </a:p>
        </p:txBody>
      </p:sp>
    </p:spTree>
    <p:extLst>
      <p:ext uri="{BB962C8B-B14F-4D97-AF65-F5344CB8AC3E}">
        <p14:creationId xmlns:p14="http://schemas.microsoft.com/office/powerpoint/2010/main" val="14879737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具体的には、種別コードごとに、色や透過度を設定しています。また、描画の前後関係もここで調整をしています。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30</a:t>
            </a:fld>
            <a:endParaRPr kumimoji="1" lang="ja-JP" altLang="en-US"/>
          </a:p>
        </p:txBody>
      </p:sp>
    </p:spTree>
    <p:extLst>
      <p:ext uri="{BB962C8B-B14F-4D97-AF65-F5344CB8AC3E}">
        <p14:creationId xmlns:p14="http://schemas.microsoft.com/office/powerpoint/2010/main" val="5545646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生成した</a:t>
            </a:r>
            <a:r>
              <a:rPr kumimoji="1" lang="en-US" altLang="ja-JP" dirty="0" smtClean="0"/>
              <a:t> </a:t>
            </a:r>
            <a:r>
              <a:rPr kumimoji="1" lang="ja-JP" altLang="en-US" dirty="0" smtClean="0"/>
              <a:t>ファイルを、</a:t>
            </a:r>
            <a:r>
              <a:rPr kumimoji="1" lang="en-US" altLang="ja-JP" dirty="0" smtClean="0"/>
              <a:t>HTTPS </a:t>
            </a:r>
            <a:r>
              <a:rPr kumimoji="1" lang="ja-JP" altLang="en-US" dirty="0" smtClean="0"/>
              <a:t>サーバに置くことで、右側の画像のように、ブラウザで表示できる地球地図を実現しました。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31</a:t>
            </a:fld>
            <a:endParaRPr kumimoji="1" lang="ja-JP" altLang="en-US"/>
          </a:p>
        </p:txBody>
      </p:sp>
    </p:spTree>
    <p:extLst>
      <p:ext uri="{BB962C8B-B14F-4D97-AF65-F5344CB8AC3E}">
        <p14:creationId xmlns:p14="http://schemas.microsoft.com/office/powerpoint/2010/main" val="11037787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さらに、地球地図の国・バージョンごとのインデックスを、左フレームに追加しています。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32</a:t>
            </a:fld>
            <a:endParaRPr kumimoji="1" lang="ja-JP" altLang="en-US"/>
          </a:p>
        </p:txBody>
      </p:sp>
    </p:spTree>
    <p:extLst>
      <p:ext uri="{BB962C8B-B14F-4D97-AF65-F5344CB8AC3E}">
        <p14:creationId xmlns:p14="http://schemas.microsoft.com/office/powerpoint/2010/main" val="1430894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スライドの右上の</a:t>
            </a:r>
            <a:r>
              <a:rPr kumimoji="1" lang="en-US" altLang="ja-JP" baseline="0" dirty="0" smtClean="0"/>
              <a:t> URL </a:t>
            </a:r>
            <a:r>
              <a:rPr kumimoji="1" lang="ja-JP" altLang="en-US" dirty="0" smtClean="0"/>
              <a:t>から、どなたでもご覧になれますので、お試しいただければ幸いです。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33</a:t>
            </a:fld>
            <a:endParaRPr kumimoji="1" lang="ja-JP" altLang="en-US"/>
          </a:p>
        </p:txBody>
      </p:sp>
    </p:spTree>
    <p:extLst>
      <p:ext uri="{BB962C8B-B14F-4D97-AF65-F5344CB8AC3E}">
        <p14:creationId xmlns:p14="http://schemas.microsoft.com/office/powerpoint/2010/main" val="19323120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また、このサイトには実用的な機能もあります。</a:t>
            </a:r>
            <a:endParaRPr kumimoji="1" lang="en-US" altLang="ja-JP" dirty="0" smtClean="0"/>
          </a:p>
          <a:p>
            <a:endParaRPr kumimoji="1" lang="en-US" altLang="ja-JP" dirty="0" smtClean="0"/>
          </a:p>
          <a:p>
            <a:r>
              <a:rPr kumimoji="1" lang="ja-JP" altLang="en-US" dirty="0" smtClean="0"/>
              <a:t>地球地図は</a:t>
            </a:r>
            <a:r>
              <a:rPr kumimoji="1" lang="en-US" altLang="ja-JP" dirty="0" smtClean="0"/>
              <a:t>2017</a:t>
            </a:r>
            <a:r>
              <a:rPr kumimoji="1" lang="ja-JP" altLang="en-US" dirty="0" smtClean="0"/>
              <a:t>年</a:t>
            </a:r>
            <a:r>
              <a:rPr kumimoji="1" lang="en-US" altLang="ja-JP" dirty="0" smtClean="0"/>
              <a:t>4</a:t>
            </a:r>
            <a:r>
              <a:rPr kumimoji="1" lang="ja-JP" altLang="en-US" dirty="0" smtClean="0"/>
              <a:t>月から国連地理空間情報課に移管されましたが、国土地理院ではその移管に先立って、地球地図の品質チェックを行いました。</a:t>
            </a:r>
            <a:endParaRPr kumimoji="1" lang="en-US" altLang="ja-JP" dirty="0" smtClean="0"/>
          </a:p>
          <a:p>
            <a:endParaRPr kumimoji="1" lang="en-US" altLang="ja-JP" dirty="0" smtClean="0"/>
          </a:p>
          <a:p>
            <a:r>
              <a:rPr kumimoji="1" lang="ja-JP" altLang="en-US" dirty="0" smtClean="0"/>
              <a:t>その時に、このサイトを使っています。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34</a:t>
            </a:fld>
            <a:endParaRPr kumimoji="1" lang="ja-JP" altLang="en-US"/>
          </a:p>
        </p:txBody>
      </p:sp>
    </p:spTree>
    <p:extLst>
      <p:ext uri="{BB962C8B-B14F-4D97-AF65-F5344CB8AC3E}">
        <p14:creationId xmlns:p14="http://schemas.microsoft.com/office/powerpoint/2010/main" val="11714127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左フレームのインデックスには、データセットごとの問題の数が示されています。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35</a:t>
            </a:fld>
            <a:endParaRPr kumimoji="1" lang="ja-JP" altLang="en-US"/>
          </a:p>
        </p:txBody>
      </p:sp>
    </p:spTree>
    <p:extLst>
      <p:ext uri="{BB962C8B-B14F-4D97-AF65-F5344CB8AC3E}">
        <p14:creationId xmlns:p14="http://schemas.microsoft.com/office/powerpoint/2010/main" val="10664641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右フレームの地図を見て、コメントすべき問題が見つかったら、その地図を新規タブで開きます。</a:t>
            </a:r>
            <a:endParaRPr kumimoji="1" lang="en-US" altLang="ja-JP" dirty="0" smtClean="0"/>
          </a:p>
          <a:p>
            <a:endParaRPr kumimoji="1" lang="en-US" altLang="ja-JP" dirty="0" smtClean="0"/>
          </a:p>
          <a:p>
            <a:r>
              <a:rPr kumimoji="1" lang="ja-JP" altLang="en-US" dirty="0" smtClean="0"/>
              <a:t>新規タブでは、地図の表示状態が</a:t>
            </a:r>
            <a:r>
              <a:rPr kumimoji="1" lang="en-US" altLang="ja-JP" dirty="0" smtClean="0"/>
              <a:t> URL </a:t>
            </a:r>
            <a:r>
              <a:rPr kumimoji="1" lang="ja-JP" altLang="en-US" dirty="0" smtClean="0"/>
              <a:t>に反映されますので、それを活用しながら、問題を記述できる形にしています。</a:t>
            </a:r>
            <a:endParaRPr kumimoji="1" lang="en-US" altLang="ja-JP" dirty="0" smtClean="0"/>
          </a:p>
          <a:p>
            <a:endParaRPr kumimoji="1" lang="en-US" altLang="ja-JP" dirty="0" smtClean="0"/>
          </a:p>
          <a:p>
            <a:r>
              <a:rPr kumimoji="1" lang="ja-JP" altLang="en-US" dirty="0" smtClean="0"/>
              <a:t>この方法を取ることにより、ファイルをダウンロードしてデスクトップ</a:t>
            </a:r>
            <a:r>
              <a:rPr kumimoji="1" lang="en-US" altLang="ja-JP" dirty="0" smtClean="0"/>
              <a:t> GIS </a:t>
            </a:r>
            <a:r>
              <a:rPr kumimoji="1" lang="ja-JP" altLang="en-US" dirty="0" smtClean="0"/>
              <a:t>に読み込ませることをしなくても、問題を集積したり、共有したりできるようになりました。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36</a:t>
            </a:fld>
            <a:endParaRPr kumimoji="1" lang="ja-JP" altLang="en-US"/>
          </a:p>
        </p:txBody>
      </p:sp>
    </p:spTree>
    <p:extLst>
      <p:ext uri="{BB962C8B-B14F-4D97-AF65-F5344CB8AC3E}">
        <p14:creationId xmlns:p14="http://schemas.microsoft.com/office/powerpoint/2010/main" val="17446396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また、作成したバイナリベクトルタイルが、別のライブラリでも使えることを確認しました。</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37</a:t>
            </a:fld>
            <a:endParaRPr kumimoji="1" lang="ja-JP" altLang="en-US"/>
          </a:p>
        </p:txBody>
      </p:sp>
    </p:spTree>
    <p:extLst>
      <p:ext uri="{BB962C8B-B14F-4D97-AF65-F5344CB8AC3E}">
        <p14:creationId xmlns:p14="http://schemas.microsoft.com/office/powerpoint/2010/main" val="12939954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具体的には、</a:t>
            </a:r>
            <a:r>
              <a:rPr kumimoji="1" lang="en-US" altLang="ja-JP" dirty="0" smtClean="0"/>
              <a:t>Tangram </a:t>
            </a:r>
            <a:r>
              <a:rPr kumimoji="1" lang="ja-JP" altLang="en-US" dirty="0" smtClean="0"/>
              <a:t>というライブラリのサンプルに手を加えて、地球地図バイナリベクトルタイルが問題なく表示できることを確認しています。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38</a:t>
            </a:fld>
            <a:endParaRPr kumimoji="1" lang="ja-JP" altLang="en-US"/>
          </a:p>
        </p:txBody>
      </p:sp>
    </p:spTree>
    <p:extLst>
      <p:ext uri="{BB962C8B-B14F-4D97-AF65-F5344CB8AC3E}">
        <p14:creationId xmlns:p14="http://schemas.microsoft.com/office/powerpoint/2010/main" val="196158914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サンプルは、もともとオープンストリートマップのバイナリベクトルタイルを使っていました。それを残すことで、違う種類のバイナリベクトルタイルが一枚のウェブ地図に重ねられることも確認でき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39</a:t>
            </a:fld>
            <a:endParaRPr kumimoji="1" lang="ja-JP" altLang="en-US"/>
          </a:p>
        </p:txBody>
      </p:sp>
    </p:spTree>
    <p:extLst>
      <p:ext uri="{BB962C8B-B14F-4D97-AF65-F5344CB8AC3E}">
        <p14:creationId xmlns:p14="http://schemas.microsoft.com/office/powerpoint/2010/main" val="1831359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背景としては、「地球地図プロジェクト」が</a:t>
            </a:r>
            <a:r>
              <a:rPr kumimoji="1" lang="en-US" altLang="ja-JP" dirty="0" smtClean="0"/>
              <a:t>2017</a:t>
            </a:r>
            <a:r>
              <a:rPr kumimoji="1" lang="ja-JP" altLang="en-US" dirty="0" smtClean="0"/>
              <a:t>年</a:t>
            </a:r>
            <a:r>
              <a:rPr kumimoji="1" lang="en-US" altLang="ja-JP" dirty="0" smtClean="0"/>
              <a:t>3</a:t>
            </a:r>
            <a:r>
              <a:rPr kumimoji="1" lang="ja-JP" altLang="en-US" dirty="0" smtClean="0"/>
              <a:t>月で終了したということがあります。このプロジェクトでは、</a:t>
            </a:r>
            <a:r>
              <a:rPr kumimoji="1" lang="ja-JP" altLang="en-US" dirty="0" smtClean="0"/>
              <a:t>国土地理院が</a:t>
            </a:r>
            <a:r>
              <a:rPr kumimoji="1" lang="en-US" altLang="ja-JP" dirty="0" smtClean="0"/>
              <a:t>20</a:t>
            </a:r>
            <a:r>
              <a:rPr kumimoji="1" lang="ja-JP" altLang="en-US" dirty="0" smtClean="0"/>
              <a:t>年ほど国際運営委員会の事務局を担当していました。各国の地理空間情報当局が作成した百万分の一相当のデータを整備し、管理をしてきました。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a:t>
            </a:fld>
            <a:endParaRPr kumimoji="1" lang="ja-JP" altLang="en-US"/>
          </a:p>
        </p:txBody>
      </p:sp>
    </p:spTree>
    <p:extLst>
      <p:ext uri="{BB962C8B-B14F-4D97-AF65-F5344CB8AC3E}">
        <p14:creationId xmlns:p14="http://schemas.microsoft.com/office/powerpoint/2010/main" val="142593117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また、バイナリベクトルタイルが球面上に表示できることも、このサンプルを使って確認できました。</a:t>
            </a:r>
            <a:endParaRPr kumimoji="1" lang="en-US" altLang="ja-JP" dirty="0" smtClean="0"/>
          </a:p>
          <a:p>
            <a:endParaRPr kumimoji="1" lang="en-US" altLang="ja-JP" dirty="0" smtClean="0"/>
          </a:p>
          <a:p>
            <a:r>
              <a:rPr kumimoji="1" lang="ja-JP" altLang="en-US" dirty="0" smtClean="0"/>
              <a:t>国連地理空間情報課では小縮尺の地図を扱うことが多く、このような表示技術は、ウェブ地図を安心して使うための材料となると考えています。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40</a:t>
            </a:fld>
            <a:endParaRPr kumimoji="1" lang="ja-JP" altLang="en-US"/>
          </a:p>
        </p:txBody>
      </p:sp>
    </p:spTree>
    <p:extLst>
      <p:ext uri="{BB962C8B-B14F-4D97-AF65-F5344CB8AC3E}">
        <p14:creationId xmlns:p14="http://schemas.microsoft.com/office/powerpoint/2010/main" val="159086406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これらの作業を通じ、バイナリベクトルタイルによるオープンイノベーションは可能ではないかと感じています。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41</a:t>
            </a:fld>
            <a:endParaRPr kumimoji="1" lang="ja-JP" altLang="en-US"/>
          </a:p>
        </p:txBody>
      </p:sp>
    </p:spTree>
    <p:extLst>
      <p:ext uri="{BB962C8B-B14F-4D97-AF65-F5344CB8AC3E}">
        <p14:creationId xmlns:p14="http://schemas.microsoft.com/office/powerpoint/2010/main" val="19661258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今回、地球地図のバイナリベクトルタイルを作成し、</a:t>
            </a:r>
            <a:r>
              <a:rPr kumimoji="1" lang="en-US" altLang="ja-JP" dirty="0" err="1" smtClean="0"/>
              <a:t>Mapbox</a:t>
            </a:r>
            <a:r>
              <a:rPr kumimoji="1" lang="en-US" altLang="ja-JP" dirty="0" smtClean="0"/>
              <a:t> GL JS </a:t>
            </a:r>
            <a:r>
              <a:rPr kumimoji="1" lang="ja-JP" altLang="en-US" dirty="0" smtClean="0"/>
              <a:t>というソフトウェアを使って、データの表示や点検に使えるサイトを作りました。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42</a:t>
            </a:fld>
            <a:endParaRPr kumimoji="1" lang="ja-JP" altLang="en-US"/>
          </a:p>
        </p:txBody>
      </p:sp>
    </p:spTree>
    <p:extLst>
      <p:ext uri="{BB962C8B-B14F-4D97-AF65-F5344CB8AC3E}">
        <p14:creationId xmlns:p14="http://schemas.microsoft.com/office/powerpoint/2010/main" val="196761801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それに加えて、</a:t>
            </a:r>
            <a:r>
              <a:rPr kumimoji="1" lang="en-US" altLang="ja-JP" dirty="0" smtClean="0"/>
              <a:t>Tangram </a:t>
            </a:r>
            <a:r>
              <a:rPr kumimoji="1" lang="ja-JP" altLang="en-US" dirty="0" smtClean="0"/>
              <a:t>という別のソフトウェアを使って、同じ地球地図バイナリベクトルタイルを表示し、</a:t>
            </a:r>
            <a:r>
              <a:rPr kumimoji="1" lang="en-US" altLang="ja-JP" dirty="0" err="1" smtClean="0"/>
              <a:t>Mapbox</a:t>
            </a:r>
            <a:r>
              <a:rPr kumimoji="1" lang="en-US" altLang="ja-JP" dirty="0" smtClean="0"/>
              <a:t> GL</a:t>
            </a:r>
            <a:r>
              <a:rPr kumimoji="1" lang="en-US" altLang="ja-JP" baseline="0" dirty="0" smtClean="0"/>
              <a:t> JS </a:t>
            </a:r>
            <a:r>
              <a:rPr kumimoji="1" lang="ja-JP" altLang="en-US" baseline="0" dirty="0" smtClean="0"/>
              <a:t>にはない表示ができることも確認できました。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43</a:t>
            </a:fld>
            <a:endParaRPr kumimoji="1" lang="ja-JP" altLang="en-US"/>
          </a:p>
        </p:txBody>
      </p:sp>
    </p:spTree>
    <p:extLst>
      <p:ext uri="{BB962C8B-B14F-4D97-AF65-F5344CB8AC3E}">
        <p14:creationId xmlns:p14="http://schemas.microsoft.com/office/powerpoint/2010/main" val="9448154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このように、一つのバイナリベクトルタイルが、さまざまなソフトウェアで使われるという形は、地理空間情報の活用推進に役立つと考えます。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44</a:t>
            </a:fld>
            <a:endParaRPr kumimoji="1" lang="ja-JP" altLang="en-US"/>
          </a:p>
        </p:txBody>
      </p:sp>
    </p:spTree>
    <p:extLst>
      <p:ext uri="{BB962C8B-B14F-4D97-AF65-F5344CB8AC3E}">
        <p14:creationId xmlns:p14="http://schemas.microsoft.com/office/powerpoint/2010/main" val="143859121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同じように、一つのソフトウェアから、様々な地理空間情報を選んで使えることは、ソフトウェアの価値を高め、ユーザーに提供する価値を高めると思います。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45</a:t>
            </a:fld>
            <a:endParaRPr kumimoji="1" lang="ja-JP" altLang="en-US"/>
          </a:p>
        </p:txBody>
      </p:sp>
    </p:spTree>
    <p:extLst>
      <p:ext uri="{BB962C8B-B14F-4D97-AF65-F5344CB8AC3E}">
        <p14:creationId xmlns:p14="http://schemas.microsoft.com/office/powerpoint/2010/main" val="11321116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このように、様々なデータと、様々なソフトウェアが、お互いを利用し合い、それを通じてユーザーに提供できる価値が高まる環境を作りたいと思っています。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46</a:t>
            </a:fld>
            <a:endParaRPr kumimoji="1" lang="ja-JP" altLang="en-US"/>
          </a:p>
        </p:txBody>
      </p:sp>
    </p:spTree>
    <p:extLst>
      <p:ext uri="{BB962C8B-B14F-4D97-AF65-F5344CB8AC3E}">
        <p14:creationId xmlns:p14="http://schemas.microsoft.com/office/powerpoint/2010/main" val="41622268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そのためには、データとソフトウェアが、その実装のレベルで相互運用できる形を作っていくことが重要だと思います。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47</a:t>
            </a:fld>
            <a:endParaRPr kumimoji="1" lang="ja-JP" altLang="en-US"/>
          </a:p>
        </p:txBody>
      </p:sp>
    </p:spTree>
    <p:extLst>
      <p:ext uri="{BB962C8B-B14F-4D97-AF65-F5344CB8AC3E}">
        <p14:creationId xmlns:p14="http://schemas.microsoft.com/office/powerpoint/2010/main" val="114705363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このため、相互運用できるバイナリベクトルタイルは、どのようなものであるべきか、検討を進めています。</a:t>
            </a:r>
            <a:endParaRPr kumimoji="1" lang="en-US" altLang="ja-JP" dirty="0" smtClean="0"/>
          </a:p>
          <a:p>
            <a:endParaRPr kumimoji="1" lang="en-US" altLang="ja-JP" dirty="0" smtClean="0"/>
          </a:p>
          <a:p>
            <a:r>
              <a:rPr kumimoji="1" lang="ja-JP" altLang="en-US" dirty="0" smtClean="0"/>
              <a:t>スライドにありますように、そのために必要なツールも作成したりしています。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48</a:t>
            </a:fld>
            <a:endParaRPr kumimoji="1" lang="ja-JP" altLang="en-US"/>
          </a:p>
        </p:txBody>
      </p:sp>
    </p:spTree>
    <p:extLst>
      <p:ext uri="{BB962C8B-B14F-4D97-AF65-F5344CB8AC3E}">
        <p14:creationId xmlns:p14="http://schemas.microsoft.com/office/powerpoint/2010/main" val="60627111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最後に、この発表の結論です。</a:t>
            </a:r>
            <a:endParaRPr kumimoji="1" lang="en-US" altLang="ja-JP" dirty="0" smtClean="0"/>
          </a:p>
          <a:p>
            <a:endParaRPr kumimoji="1" lang="en-US" altLang="ja-JP" dirty="0" smtClean="0"/>
          </a:p>
          <a:p>
            <a:r>
              <a:rPr kumimoji="1" lang="ja-JP" altLang="en-US" dirty="0" smtClean="0"/>
              <a:t>地球地図プロジェクトの必要に応じ、バイナリベクトルタイルのサービスとアプリケーションを実装しました。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49</a:t>
            </a:fld>
            <a:endParaRPr kumimoji="1" lang="ja-JP" altLang="en-US"/>
          </a:p>
        </p:txBody>
      </p:sp>
    </p:spTree>
    <p:extLst>
      <p:ext uri="{BB962C8B-B14F-4D97-AF65-F5344CB8AC3E}">
        <p14:creationId xmlns:p14="http://schemas.microsoft.com/office/powerpoint/2010/main" val="674959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このプロジェクトを終了する手続きの中で、国土地理院がデータの提供を継続することが国際的にも求められました。</a:t>
            </a:r>
            <a:endParaRPr kumimoji="1" lang="en-US" altLang="ja-JP" dirty="0" smtClean="0"/>
          </a:p>
          <a:p>
            <a:endParaRPr kumimoji="1" lang="en-US" altLang="ja-JP" dirty="0" smtClean="0"/>
          </a:p>
          <a:p>
            <a:r>
              <a:rPr kumimoji="1" lang="ja-JP" altLang="en-US" dirty="0" smtClean="0"/>
              <a:t>しかし、地球地図プロジェクトに関連する予算は</a:t>
            </a:r>
            <a:r>
              <a:rPr kumimoji="1" lang="en-US" altLang="ja-JP" dirty="0" smtClean="0"/>
              <a:t>2017</a:t>
            </a:r>
            <a:r>
              <a:rPr kumimoji="1" lang="ja-JP" altLang="en-US" dirty="0" smtClean="0"/>
              <a:t>年度以降つくことがないので、運用コストをゼロとして、データの提供を継続する必要が生じました。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5</a:t>
            </a:fld>
            <a:endParaRPr kumimoji="1" lang="ja-JP" altLang="en-US"/>
          </a:p>
        </p:txBody>
      </p:sp>
    </p:spTree>
    <p:extLst>
      <p:ext uri="{BB962C8B-B14F-4D97-AF65-F5344CB8AC3E}">
        <p14:creationId xmlns:p14="http://schemas.microsoft.com/office/powerpoint/2010/main" val="144385702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また、バイナリベクトルタイルで地理空間情報が相互運用可能になるように、注意深く、しかし迅速に調査と設計をすすめていきたいと考えています。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50</a:t>
            </a:fld>
            <a:endParaRPr kumimoji="1" lang="ja-JP" altLang="en-US"/>
          </a:p>
        </p:txBody>
      </p:sp>
    </p:spTree>
    <p:extLst>
      <p:ext uri="{BB962C8B-B14F-4D97-AF65-F5344CB8AC3E}">
        <p14:creationId xmlns:p14="http://schemas.microsoft.com/office/powerpoint/2010/main" val="6831306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kumimoji="1" lang="ja-JP" altLang="en-US" dirty="0" smtClean="0"/>
              <a:t>スライド動画での参加のため、直接ご質問を受けることができませんが、</a:t>
            </a:r>
            <a:r>
              <a:rPr kumimoji="1" lang="en-US" altLang="ja-JP" dirty="0" smtClean="0"/>
              <a:t>GitHub Issues </a:t>
            </a:r>
            <a:r>
              <a:rPr kumimoji="1" lang="ja-JP" altLang="en-US" dirty="0" smtClean="0"/>
              <a:t>も用意しましたので、もしよろしければ、こちらでご質問をお受けできればと考えています。</a:t>
            </a:r>
            <a:endParaRPr kumimoji="1" lang="en-US" altLang="ja-JP" dirty="0" smtClean="0"/>
          </a:p>
          <a:p>
            <a:pPr algn="l"/>
            <a:endParaRPr kumimoji="1" lang="en-US" altLang="ja-JP" dirty="0" smtClean="0"/>
          </a:p>
          <a:p>
            <a:pPr algn="l"/>
            <a:r>
              <a:rPr kumimoji="1" lang="ja-JP" altLang="en-US" dirty="0" smtClean="0"/>
              <a:t>バイナリベクトルタイルを使った地理空間情報の活用推進に向けて、これから、ご一緒できればと考えております。</a:t>
            </a:r>
            <a:endParaRPr kumimoji="1" lang="en-US" altLang="ja-JP" dirty="0" smtClean="0"/>
          </a:p>
          <a:p>
            <a:pPr algn="l"/>
            <a:endParaRPr kumimoji="1" lang="en-US" altLang="ja-JP" dirty="0" smtClean="0"/>
          </a:p>
          <a:p>
            <a:pPr algn="l"/>
            <a:r>
              <a:rPr kumimoji="1" lang="ja-JP" altLang="en-US" dirty="0" smtClean="0"/>
              <a:t>今後ともよろしくお願いいたします。ありがとうございました。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51</a:t>
            </a:fld>
            <a:endParaRPr kumimoji="1" lang="ja-JP" altLang="en-US"/>
          </a:p>
        </p:txBody>
      </p:sp>
    </p:spTree>
    <p:extLst>
      <p:ext uri="{BB962C8B-B14F-4D97-AF65-F5344CB8AC3E}">
        <p14:creationId xmlns:p14="http://schemas.microsoft.com/office/powerpoint/2010/main" val="20799848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そのためには、サーバサイドの処理を諦めなければなりません。</a:t>
            </a:r>
            <a:endParaRPr kumimoji="1" lang="en-US" altLang="ja-JP" dirty="0" smtClean="0"/>
          </a:p>
          <a:p>
            <a:endParaRPr kumimoji="1" lang="en-US" altLang="ja-JP" dirty="0" smtClean="0"/>
          </a:p>
          <a:p>
            <a:r>
              <a:rPr kumimoji="1" lang="ja-JP" altLang="en-US" dirty="0" smtClean="0"/>
              <a:t>更には、サーバを所有することもあきらめました。</a:t>
            </a:r>
            <a:endParaRPr kumimoji="1" lang="en-US" altLang="ja-JP" dirty="0" smtClean="0"/>
          </a:p>
          <a:p>
            <a:endParaRPr kumimoji="1" lang="en-US" altLang="ja-JP" dirty="0" smtClean="0"/>
          </a:p>
          <a:p>
            <a:r>
              <a:rPr kumimoji="1" lang="ja-JP" altLang="en-US" dirty="0" smtClean="0"/>
              <a:t>外部のサービスを最大限に利用することで、データの提供を継続することにしました。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6</a:t>
            </a:fld>
            <a:endParaRPr kumimoji="1" lang="ja-JP" altLang="en-US"/>
          </a:p>
        </p:txBody>
      </p:sp>
    </p:spTree>
    <p:extLst>
      <p:ext uri="{BB962C8B-B14F-4D97-AF65-F5344CB8AC3E}">
        <p14:creationId xmlns:p14="http://schemas.microsoft.com/office/powerpoint/2010/main" val="354249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最初に、データやニュースレター、仕様書類をファイルの形で外部サービスにコピーしました。</a:t>
            </a:r>
            <a:endParaRPr kumimoji="1" lang="en-US" altLang="ja-JP" dirty="0" smtClean="0"/>
          </a:p>
          <a:p>
            <a:endParaRPr kumimoji="1" lang="en-US" altLang="ja-JP" dirty="0" smtClean="0"/>
          </a:p>
          <a:p>
            <a:r>
              <a:rPr kumimoji="1" lang="ja-JP" altLang="en-US" baseline="0" dirty="0" smtClean="0"/>
              <a:t>このスライドの右上に</a:t>
            </a:r>
            <a:r>
              <a:rPr kumimoji="1" lang="en-US" altLang="ja-JP" baseline="0" dirty="0" smtClean="0"/>
              <a:t> URL </a:t>
            </a:r>
            <a:r>
              <a:rPr kumimoji="1" lang="ja-JP" altLang="en-US" baseline="0" dirty="0" smtClean="0"/>
              <a:t>を示しています。とてもシンプルなサイトですが、これでデータの提供は最低限継続することができました。</a:t>
            </a:r>
            <a:endParaRPr kumimoji="1" lang="en-US" altLang="ja-JP" baseline="0" dirty="0" smtClean="0"/>
          </a:p>
          <a:p>
            <a:endParaRPr kumimoji="1" lang="en-US" altLang="ja-JP" baseline="0" dirty="0" smtClean="0"/>
          </a:p>
          <a:p>
            <a:r>
              <a:rPr kumimoji="1" lang="ja-JP" altLang="en-US" baseline="0" dirty="0" smtClean="0"/>
              <a:t>しかし、これまでの地球地図プロジェクトのウェブサイトでは、ウェブサービスを使って地球地図をもっと分かりやすく表現していました。</a:t>
            </a:r>
            <a:endParaRPr kumimoji="1" lang="en-US" altLang="ja-JP" baseline="0" dirty="0" smtClean="0"/>
          </a:p>
          <a:p>
            <a:endParaRPr kumimoji="1" lang="en-US" altLang="ja-JP" baseline="0" dirty="0" smtClean="0"/>
          </a:p>
          <a:p>
            <a:r>
              <a:rPr kumimoji="1" lang="ja-JP" altLang="en-US" dirty="0" smtClean="0"/>
              <a:t>提供の品質を回復するには、より分かりやすい表現が必要だ、と考えました。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7</a:t>
            </a:fld>
            <a:endParaRPr kumimoji="1" lang="ja-JP" altLang="en-US"/>
          </a:p>
        </p:txBody>
      </p:sp>
    </p:spTree>
    <p:extLst>
      <p:ext uri="{BB962C8B-B14F-4D97-AF65-F5344CB8AC3E}">
        <p14:creationId xmlns:p14="http://schemas.microsoft.com/office/powerpoint/2010/main" val="2096113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そこで、どのようにすればデータをわかりやすく見てもらえるか、検討しました。</a:t>
            </a:r>
            <a:endParaRPr kumimoji="1" lang="en-US" altLang="ja-JP" dirty="0" smtClean="0"/>
          </a:p>
          <a:p>
            <a:endParaRPr kumimoji="1" lang="en-US" altLang="ja-JP" dirty="0" smtClean="0"/>
          </a:p>
          <a:p>
            <a:r>
              <a:rPr kumimoji="1" lang="ja-JP" altLang="en-US" dirty="0" smtClean="0"/>
              <a:t>検討の結果、地球地図データで、バイナリベクトルタイルという方式を試してみることにしました。</a:t>
            </a:r>
            <a:endParaRPr kumimoji="1" lang="en-US" altLang="ja-JP" dirty="0" smtClean="0"/>
          </a:p>
          <a:p>
            <a:endParaRPr kumimoji="1" lang="en-US" altLang="ja-JP" dirty="0" smtClean="0"/>
          </a:p>
          <a:p>
            <a:r>
              <a:rPr kumimoji="1" lang="ja-JP" altLang="en-US" dirty="0" smtClean="0"/>
              <a:t>地球地図のカバー範囲は広いですが、縮尺が小さいので、データ量は大きくありません。バイナリベクトルタイルという新しい方法を試すには、むしろ絶好のデータであると考えました。</a:t>
            </a:r>
            <a:endParaRPr kumimoji="1" lang="ja-JP" altLang="en-US" dirty="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8</a:t>
            </a:fld>
            <a:endParaRPr kumimoji="1" lang="ja-JP" altLang="en-US"/>
          </a:p>
        </p:txBody>
      </p:sp>
    </p:spTree>
    <p:extLst>
      <p:ext uri="{BB962C8B-B14F-4D97-AF65-F5344CB8AC3E}">
        <p14:creationId xmlns:p14="http://schemas.microsoft.com/office/powerpoint/2010/main" val="1776986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バイナリベクトルタイルのコードとデータは、外部サービスを使って提供することにしました。</a:t>
            </a:r>
            <a:endParaRPr kumimoji="1" lang="en-US" altLang="ja-JP" dirty="0" smtClean="0"/>
          </a:p>
          <a:p>
            <a:endParaRPr kumimoji="1" lang="en-US" altLang="ja-JP" dirty="0" smtClean="0"/>
          </a:p>
          <a:p>
            <a:r>
              <a:rPr kumimoji="1" lang="ja-JP" altLang="en-US" dirty="0" smtClean="0"/>
              <a:t>具体的には、</a:t>
            </a:r>
            <a:r>
              <a:rPr kumimoji="1" lang="en-US" altLang="ja-JP" dirty="0" smtClean="0"/>
              <a:t>GitHub</a:t>
            </a:r>
            <a:r>
              <a:rPr kumimoji="1" lang="en-US" altLang="ja-JP" baseline="0" dirty="0" smtClean="0"/>
              <a:t> </a:t>
            </a:r>
            <a:r>
              <a:rPr kumimoji="1" lang="ja-JP" altLang="en-US" baseline="0" dirty="0" smtClean="0"/>
              <a:t>上に</a:t>
            </a:r>
            <a:r>
              <a:rPr kumimoji="1" lang="en-US" altLang="ja-JP" baseline="0" dirty="0" smtClean="0"/>
              <a:t> </a:t>
            </a:r>
            <a:r>
              <a:rPr kumimoji="1" lang="en-US" altLang="ja-JP" baseline="0" dirty="0" err="1" smtClean="0"/>
              <a:t>globalmaps-vt</a:t>
            </a:r>
            <a:r>
              <a:rPr kumimoji="1" lang="en-US" altLang="ja-JP" baseline="0" dirty="0" smtClean="0"/>
              <a:t> </a:t>
            </a:r>
            <a:r>
              <a:rPr kumimoji="1" lang="ja-JP" altLang="en-US" baseline="0" dirty="0" smtClean="0"/>
              <a:t>という組織アカウントを作り、その下にコードとデータを置いています。</a:t>
            </a:r>
            <a:endParaRPr kumimoji="1" lang="en-US" altLang="ja-JP" baseline="0" dirty="0" smtClean="0"/>
          </a:p>
        </p:txBody>
      </p:sp>
      <p:sp>
        <p:nvSpPr>
          <p:cNvPr id="4" name="スライド番号プレースホルダー 3"/>
          <p:cNvSpPr>
            <a:spLocks noGrp="1"/>
          </p:cNvSpPr>
          <p:nvPr>
            <p:ph type="sldNum" sz="quarter" idx="10"/>
          </p:nvPr>
        </p:nvSpPr>
        <p:spPr/>
        <p:txBody>
          <a:bodyPr/>
          <a:lstStyle/>
          <a:p>
            <a:fld id="{9CDFB14F-98E4-6A4C-BA2A-EA8B9268FA14}" type="slidenum">
              <a:rPr kumimoji="1" lang="ja-JP" altLang="en-US" smtClean="0"/>
              <a:t>9</a:t>
            </a:fld>
            <a:endParaRPr kumimoji="1" lang="ja-JP" altLang="en-US"/>
          </a:p>
        </p:txBody>
      </p:sp>
    </p:spTree>
    <p:extLst>
      <p:ext uri="{BB962C8B-B14F-4D97-AF65-F5344CB8AC3E}">
        <p14:creationId xmlns:p14="http://schemas.microsoft.com/office/powerpoint/2010/main" val="1803550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DB9258D6-931D-424C-93CF-716BAE6699A8}" type="datetime1">
              <a:rPr lang="ja-JP" altLang="en-US" smtClean="0"/>
              <a:t>2017/6/1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3;&#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65C0CC6C-E92F-0046-A2D9-48ECF5C7B49A}" type="datetime1">
              <a:rPr lang="ja-JP" altLang="en-US" smtClean="0"/>
              <a:t>2017/6/1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0607EFFE-2CC5-A44D-A495-318069CF89F0}" type="datetime1">
              <a:rPr lang="ja-JP" altLang="en-US" smtClean="0"/>
              <a:t>2017/6/1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606CF60B-C8F1-C443-88A6-A22267282D76}" type="datetime1">
              <a:rPr lang="ja-JP" altLang="en-US" smtClean="0"/>
              <a:t>2017/6/1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3441C837-A363-8945-8C78-BD3F2ACB8C20}" type="datetime1">
              <a:rPr lang="ja-JP" altLang="en-US" smtClean="0"/>
              <a:t>2017/6/1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A140B0AD-03EA-274B-9D47-6980AE788155}" type="datetime1">
              <a:rPr lang="ja-JP" altLang="en-US" smtClean="0"/>
              <a:t>2017/6/1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7D4E8D61-9248-A446-AA45-1E5D2BECA6CB}" type="datetime1">
              <a:rPr lang="ja-JP" altLang="en-US" smtClean="0"/>
              <a:t>2017/6/1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573ECCD8-480B-4841-AF7F-AE3312DC166A}" type="datetime1">
              <a:rPr lang="ja-JP" altLang="en-US" smtClean="0"/>
              <a:t>2017/6/1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C8625A-17EE-2342-B507-AA2B46650855}" type="datetime1">
              <a:rPr lang="ja-JP" altLang="en-US" smtClean="0"/>
              <a:t>2017/6/1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3;&#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930E550B-BAEA-3743-B122-79870386259C}" type="datetime1">
              <a:rPr lang="ja-JP" altLang="en-US" smtClean="0"/>
              <a:t>2017/6/1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プレースホルダーまでドラッグするかアイコンをクリックして図を追加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31989C7C-0806-2843-8076-ADF17CECB2C9}" type="datetime1">
              <a:rPr lang="ja-JP" altLang="en-US" smtClean="0"/>
              <a:t>2017/6/1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transition>
    <p:dissolv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256943-B625-A74B-AD79-22F4F3DC3565}" type="datetime1">
              <a:rPr lang="ja-JP" altLang="en-US" smtClean="0"/>
              <a:t>2017/6/1</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61047222"/>
      </p:ext>
    </p:extLst>
  </p:cSld>
  <p:clrMap bg1="lt1" tx1="dk1" bg2="lt2" tx2="dk2" accent1="accent1" accent2="accent2" accent3="accent3" accent4="accent4" accent5="accent5" accent6="accent6" hlink="hlink" folHlink="folHlink"/>
  <p:sldLayoutIdLst>
    <p:sldLayoutId id="2147484631" r:id="rId1"/>
    <p:sldLayoutId id="2147484632" r:id="rId2"/>
    <p:sldLayoutId id="2147484633" r:id="rId3"/>
    <p:sldLayoutId id="2147484634" r:id="rId4"/>
    <p:sldLayoutId id="2147484635" r:id="rId5"/>
    <p:sldLayoutId id="2147484636" r:id="rId6"/>
    <p:sldLayoutId id="2147484637" r:id="rId7"/>
    <p:sldLayoutId id="2147484638" r:id="rId8"/>
    <p:sldLayoutId id="2147484639" r:id="rId9"/>
    <p:sldLayoutId id="2147484640" r:id="rId10"/>
    <p:sldLayoutId id="2147484641" r:id="rId11"/>
  </p:sldLayoutIdLst>
  <p:transition>
    <p:dissolve/>
  </p:transition>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10.xml"/><Relationship Id="rId5" Type="http://schemas.openxmlformats.org/officeDocument/2006/relationships/image" Target="../media/image3.png"/><Relationship Id="rId6"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11.xml"/><Relationship Id="rId5" Type="http://schemas.openxmlformats.org/officeDocument/2006/relationships/image" Target="../media/image3.png"/><Relationship Id="rId6"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2.xml"/><Relationship Id="rId5" Type="http://schemas.openxmlformats.org/officeDocument/2006/relationships/image" Target="../media/image4.png"/><Relationship Id="rId6" Type="http://schemas.openxmlformats.org/officeDocument/2006/relationships/hyperlink" Target="https://github.com/mapbox/vector-tile-spec" TargetMode="External"/><Relationship Id="rId7" Type="http://schemas.openxmlformats.org/officeDocument/2006/relationships/hyperlink" Target="https://pages.github.com/" TargetMode="External"/><Relationship Id="rId8" Type="http://schemas.openxmlformats.org/officeDocument/2006/relationships/image" Target="../media/image1.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3.xml"/><Relationship Id="rId5" Type="http://schemas.openxmlformats.org/officeDocument/2006/relationships/image" Target="../media/image4.png"/><Relationship Id="rId6" Type="http://schemas.openxmlformats.org/officeDocument/2006/relationships/hyperlink" Target="https://github.com/mapbox/vector-tile-spec" TargetMode="External"/><Relationship Id="rId7" Type="http://schemas.openxmlformats.org/officeDocument/2006/relationships/hyperlink" Target="https://pages.github.com/" TargetMode="External"/><Relationship Id="rId8" Type="http://schemas.openxmlformats.org/officeDocument/2006/relationships/image" Target="../media/image1.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4.xml"/><Relationship Id="rId5" Type="http://schemas.openxmlformats.org/officeDocument/2006/relationships/image" Target="../media/image4.png"/><Relationship Id="rId6" Type="http://schemas.openxmlformats.org/officeDocument/2006/relationships/hyperlink" Target="https://github.com/mapbox/vector-tile-spec" TargetMode="External"/><Relationship Id="rId7" Type="http://schemas.openxmlformats.org/officeDocument/2006/relationships/hyperlink" Target="https://pages.github.com/" TargetMode="External"/><Relationship Id="rId8" Type="http://schemas.openxmlformats.org/officeDocument/2006/relationships/image" Target="../media/image1.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5.xml"/><Relationship Id="rId5" Type="http://schemas.openxmlformats.org/officeDocument/2006/relationships/image" Target="../media/image4.png"/><Relationship Id="rId6" Type="http://schemas.openxmlformats.org/officeDocument/2006/relationships/hyperlink" Target="https://github.com/mapbox/vector-tile-spec" TargetMode="External"/><Relationship Id="rId7" Type="http://schemas.openxmlformats.org/officeDocument/2006/relationships/hyperlink" Target="https://pages.github.com/" TargetMode="External"/><Relationship Id="rId8" Type="http://schemas.openxmlformats.org/officeDocument/2006/relationships/image" Target="../media/image1.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6.xml"/><Relationship Id="rId5" Type="http://schemas.openxmlformats.org/officeDocument/2006/relationships/image" Target="../media/image4.png"/><Relationship Id="rId6" Type="http://schemas.openxmlformats.org/officeDocument/2006/relationships/hyperlink" Target="https://github.com/mapbox/vector-tile-spec" TargetMode="External"/><Relationship Id="rId7" Type="http://schemas.openxmlformats.org/officeDocument/2006/relationships/hyperlink" Target="https://pages.github.com/" TargetMode="External"/><Relationship Id="rId8" Type="http://schemas.openxmlformats.org/officeDocument/2006/relationships/image" Target="../media/image1.png"/><Relationship Id="rId1" Type="http://schemas.microsoft.com/office/2007/relationships/media" Target="../media/media16.m4a"/><Relationship Id="rId2" Type="http://schemas.openxmlformats.org/officeDocument/2006/relationships/audio" Target="../media/media16.m4a"/></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7.xml"/><Relationship Id="rId5" Type="http://schemas.openxmlformats.org/officeDocument/2006/relationships/image" Target="../media/image4.png"/><Relationship Id="rId6" Type="http://schemas.openxmlformats.org/officeDocument/2006/relationships/hyperlink" Target="https://github.com/mapbox/vector-tile-spec" TargetMode="External"/><Relationship Id="rId7" Type="http://schemas.openxmlformats.org/officeDocument/2006/relationships/hyperlink" Target="https://pages.github.com/" TargetMode="External"/><Relationship Id="rId8" Type="http://schemas.openxmlformats.org/officeDocument/2006/relationships/image" Target="../media/image1.png"/><Relationship Id="rId1" Type="http://schemas.microsoft.com/office/2007/relationships/media" Target="../media/media17.m4a"/><Relationship Id="rId2" Type="http://schemas.openxmlformats.org/officeDocument/2006/relationships/audio" Target="../media/media17.m4a"/></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8.xml"/><Relationship Id="rId5" Type="http://schemas.openxmlformats.org/officeDocument/2006/relationships/image" Target="../media/image4.png"/><Relationship Id="rId6" Type="http://schemas.openxmlformats.org/officeDocument/2006/relationships/hyperlink" Target="https://github.com/mapbox/vector-tile-spec" TargetMode="External"/><Relationship Id="rId7" Type="http://schemas.openxmlformats.org/officeDocument/2006/relationships/hyperlink" Target="https://pages.github.com/" TargetMode="External"/><Relationship Id="rId8" Type="http://schemas.openxmlformats.org/officeDocument/2006/relationships/image" Target="../media/image1.png"/><Relationship Id="rId1" Type="http://schemas.microsoft.com/office/2007/relationships/media" Target="../media/media18.m4a"/><Relationship Id="rId2" Type="http://schemas.openxmlformats.org/officeDocument/2006/relationships/audio" Target="../media/media18.m4a"/></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9.xml"/><Relationship Id="rId5" Type="http://schemas.openxmlformats.org/officeDocument/2006/relationships/image" Target="../media/image4.png"/><Relationship Id="rId6" Type="http://schemas.openxmlformats.org/officeDocument/2006/relationships/hyperlink" Target="https://github.com/mapbox/vector-tile-spec" TargetMode="External"/><Relationship Id="rId7" Type="http://schemas.openxmlformats.org/officeDocument/2006/relationships/hyperlink" Target="https://pages.github.com/" TargetMode="External"/><Relationship Id="rId8" Type="http://schemas.openxmlformats.org/officeDocument/2006/relationships/image" Target="../media/image1.png"/><Relationship Id="rId1" Type="http://schemas.microsoft.com/office/2007/relationships/media" Target="../media/media19.m4a"/><Relationship Id="rId2" Type="http://schemas.openxmlformats.org/officeDocument/2006/relationships/audio" Target="../media/media19.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xml"/><Relationship Id="rId5" Type="http://schemas.openxmlformats.org/officeDocument/2006/relationships/image" Target="../media/image1.png"/><Relationship Id="rId1" Type="http://schemas.microsoft.com/office/2007/relationships/media" Target="../media/media2.m4a"/><Relationship Id="rId2" Type="http://schemas.openxmlformats.org/officeDocument/2006/relationships/audio" Target="../media/media2.m4a"/></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20.xml"/><Relationship Id="rId5" Type="http://schemas.openxmlformats.org/officeDocument/2006/relationships/image" Target="../media/image1.png"/><Relationship Id="rId1" Type="http://schemas.microsoft.com/office/2007/relationships/media" Target="../media/media20.m4a"/><Relationship Id="rId2" Type="http://schemas.openxmlformats.org/officeDocument/2006/relationships/audio" Target="../media/media20.m4a"/></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21.xml"/><Relationship Id="rId5" Type="http://schemas.openxmlformats.org/officeDocument/2006/relationships/image" Target="../media/image1.png"/><Relationship Id="rId1" Type="http://schemas.microsoft.com/office/2007/relationships/media" Target="../media/media21.m4a"/><Relationship Id="rId2" Type="http://schemas.openxmlformats.org/officeDocument/2006/relationships/audio" Target="../media/media21.m4a"/></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22.xml"/><Relationship Id="rId5" Type="http://schemas.openxmlformats.org/officeDocument/2006/relationships/image" Target="../media/image1.png"/><Relationship Id="rId1" Type="http://schemas.microsoft.com/office/2007/relationships/media" Target="../media/media22.m4a"/><Relationship Id="rId2" Type="http://schemas.openxmlformats.org/officeDocument/2006/relationships/audio" Target="../media/media22.m4a"/></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23.xml"/><Relationship Id="rId5" Type="http://schemas.openxmlformats.org/officeDocument/2006/relationships/image" Target="../media/image1.png"/><Relationship Id="rId1" Type="http://schemas.microsoft.com/office/2007/relationships/media" Target="../media/media23.m4a"/><Relationship Id="rId2" Type="http://schemas.openxmlformats.org/officeDocument/2006/relationships/audio" Target="../media/media23.m4a"/></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24.xml"/><Relationship Id="rId5" Type="http://schemas.openxmlformats.org/officeDocument/2006/relationships/image" Target="../media/image1.png"/><Relationship Id="rId1" Type="http://schemas.microsoft.com/office/2007/relationships/media" Target="../media/media24.m4a"/><Relationship Id="rId2" Type="http://schemas.openxmlformats.org/officeDocument/2006/relationships/audio" Target="../media/media24.m4a"/></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25.xml"/><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hyperlink" Target="https://www.mapbox.com/mapbox-gl-js/style-spec/" TargetMode="External"/><Relationship Id="rId8" Type="http://schemas.openxmlformats.org/officeDocument/2006/relationships/image" Target="../media/image7.png"/><Relationship Id="rId9" Type="http://schemas.openxmlformats.org/officeDocument/2006/relationships/image" Target="../media/image1.png"/><Relationship Id="rId1" Type="http://schemas.microsoft.com/office/2007/relationships/media" Target="../media/media25.m4a"/><Relationship Id="rId2" Type="http://schemas.openxmlformats.org/officeDocument/2006/relationships/audio" Target="../media/media25.m4a"/></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26.xml"/><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hyperlink" Target="https://www.mapbox.com/mapbox-gl-js/style-spec/" TargetMode="External"/><Relationship Id="rId8" Type="http://schemas.openxmlformats.org/officeDocument/2006/relationships/image" Target="../media/image7.png"/><Relationship Id="rId9" Type="http://schemas.openxmlformats.org/officeDocument/2006/relationships/image" Target="../media/image1.png"/><Relationship Id="rId1" Type="http://schemas.microsoft.com/office/2007/relationships/media" Target="../media/media26.m4a"/><Relationship Id="rId2" Type="http://schemas.openxmlformats.org/officeDocument/2006/relationships/audio" Target="../media/media26.m4a"/></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27.xml"/><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hyperlink" Target="https://www.mapbox.com/mapbox-gl-js/style-spec/" TargetMode="External"/><Relationship Id="rId8" Type="http://schemas.openxmlformats.org/officeDocument/2006/relationships/image" Target="../media/image7.png"/><Relationship Id="rId9" Type="http://schemas.openxmlformats.org/officeDocument/2006/relationships/image" Target="../media/image1.png"/><Relationship Id="rId1" Type="http://schemas.microsoft.com/office/2007/relationships/media" Target="../media/media27.m4a"/><Relationship Id="rId2" Type="http://schemas.openxmlformats.org/officeDocument/2006/relationships/audio" Target="../media/media27.m4a"/></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28.xml"/><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hyperlink" Target="https://www.mapbox.com/mapbox-gl-js/style-spec/" TargetMode="External"/><Relationship Id="rId8" Type="http://schemas.openxmlformats.org/officeDocument/2006/relationships/image" Target="../media/image7.png"/><Relationship Id="rId9" Type="http://schemas.openxmlformats.org/officeDocument/2006/relationships/image" Target="../media/image1.png"/><Relationship Id="rId1" Type="http://schemas.microsoft.com/office/2007/relationships/media" Target="../media/media28.m4a"/><Relationship Id="rId2" Type="http://schemas.openxmlformats.org/officeDocument/2006/relationships/audio" Target="../media/media28.m4a"/></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29.xml"/><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hyperlink" Target="https://www.mapbox.com/mapbox-gl-js/style-spec/" TargetMode="External"/><Relationship Id="rId8" Type="http://schemas.openxmlformats.org/officeDocument/2006/relationships/image" Target="../media/image7.png"/><Relationship Id="rId9" Type="http://schemas.openxmlformats.org/officeDocument/2006/relationships/image" Target="../media/image1.png"/><Relationship Id="rId1" Type="http://schemas.microsoft.com/office/2007/relationships/media" Target="../media/media29.m4a"/><Relationship Id="rId2" Type="http://schemas.openxmlformats.org/officeDocument/2006/relationships/audio" Target="../media/media29.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0.xml"/><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hyperlink" Target="https://www.mapbox.com/mapbox-gl-js/style-spec/" TargetMode="External"/><Relationship Id="rId8" Type="http://schemas.openxmlformats.org/officeDocument/2006/relationships/image" Target="../media/image7.png"/><Relationship Id="rId9" Type="http://schemas.openxmlformats.org/officeDocument/2006/relationships/image" Target="../media/image1.png"/><Relationship Id="rId1" Type="http://schemas.microsoft.com/office/2007/relationships/media" Target="../media/media30.m4a"/><Relationship Id="rId2" Type="http://schemas.openxmlformats.org/officeDocument/2006/relationships/audio" Target="../media/media30.m4a"/></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1.xml"/><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hyperlink" Target="https://www.mapbox.com/mapbox-gl-js/style-spec/" TargetMode="External"/><Relationship Id="rId8" Type="http://schemas.openxmlformats.org/officeDocument/2006/relationships/image" Target="../media/image7.png"/><Relationship Id="rId9" Type="http://schemas.openxmlformats.org/officeDocument/2006/relationships/image" Target="../media/image1.png"/><Relationship Id="rId1" Type="http://schemas.microsoft.com/office/2007/relationships/media" Target="../media/media31.m4a"/><Relationship Id="rId2" Type="http://schemas.openxmlformats.org/officeDocument/2006/relationships/audio" Target="../media/media31.m4a"/></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2.xml"/><Relationship Id="rId5" Type="http://schemas.openxmlformats.org/officeDocument/2006/relationships/image" Target="../media/image8.png"/><Relationship Id="rId6" Type="http://schemas.openxmlformats.org/officeDocument/2006/relationships/image" Target="../media/image1.png"/><Relationship Id="rId1" Type="http://schemas.microsoft.com/office/2007/relationships/media" Target="../media/media32.m4a"/><Relationship Id="rId2" Type="http://schemas.openxmlformats.org/officeDocument/2006/relationships/audio" Target="../media/media32.m4a"/></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3.xml"/><Relationship Id="rId5" Type="http://schemas.openxmlformats.org/officeDocument/2006/relationships/image" Target="../media/image8.png"/><Relationship Id="rId6" Type="http://schemas.openxmlformats.org/officeDocument/2006/relationships/image" Target="../media/image1.png"/><Relationship Id="rId1" Type="http://schemas.microsoft.com/office/2007/relationships/media" Target="../media/media33.m4a"/><Relationship Id="rId2" Type="http://schemas.openxmlformats.org/officeDocument/2006/relationships/audio" Target="../media/media33.m4a"/></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4.xml"/><Relationship Id="rId5" Type="http://schemas.openxmlformats.org/officeDocument/2006/relationships/image" Target="../media/image8.png"/><Relationship Id="rId6" Type="http://schemas.openxmlformats.org/officeDocument/2006/relationships/image" Target="../media/image1.png"/><Relationship Id="rId1" Type="http://schemas.microsoft.com/office/2007/relationships/media" Target="../media/media34.m4a"/><Relationship Id="rId2" Type="http://schemas.openxmlformats.org/officeDocument/2006/relationships/audio" Target="../media/media34.m4a"/></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5.xml"/><Relationship Id="rId5" Type="http://schemas.openxmlformats.org/officeDocument/2006/relationships/image" Target="../media/image8.png"/><Relationship Id="rId6" Type="http://schemas.openxmlformats.org/officeDocument/2006/relationships/image" Target="../media/image1.png"/><Relationship Id="rId1" Type="http://schemas.microsoft.com/office/2007/relationships/media" Target="../media/media35.m4a"/><Relationship Id="rId2" Type="http://schemas.openxmlformats.org/officeDocument/2006/relationships/audio" Target="../media/media35.m4a"/></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6.xml"/><Relationship Id="rId5" Type="http://schemas.openxmlformats.org/officeDocument/2006/relationships/image" Target="../media/image8.png"/><Relationship Id="rId6" Type="http://schemas.openxmlformats.org/officeDocument/2006/relationships/image" Target="../media/image1.png"/><Relationship Id="rId1" Type="http://schemas.microsoft.com/office/2007/relationships/media" Target="../media/media36.m4a"/><Relationship Id="rId2" Type="http://schemas.openxmlformats.org/officeDocument/2006/relationships/audio" Target="../media/media36.m4a"/></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7.xml"/><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png"/><Relationship Id="rId8" Type="http://schemas.openxmlformats.org/officeDocument/2006/relationships/image" Target="../media/image1.png"/><Relationship Id="rId1" Type="http://schemas.microsoft.com/office/2007/relationships/media" Target="../media/media37.m4a"/><Relationship Id="rId2" Type="http://schemas.openxmlformats.org/officeDocument/2006/relationships/audio" Target="../media/media37.m4a"/></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8.xml"/><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png"/><Relationship Id="rId8" Type="http://schemas.openxmlformats.org/officeDocument/2006/relationships/image" Target="../media/image1.png"/><Relationship Id="rId1" Type="http://schemas.microsoft.com/office/2007/relationships/media" Target="../media/media38.m4a"/><Relationship Id="rId2" Type="http://schemas.openxmlformats.org/officeDocument/2006/relationships/audio" Target="../media/media38.m4a"/></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39.xml"/><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png"/><Relationship Id="rId8" Type="http://schemas.openxmlformats.org/officeDocument/2006/relationships/image" Target="../media/image1.png"/><Relationship Id="rId1" Type="http://schemas.microsoft.com/office/2007/relationships/media" Target="../media/media39.m4a"/><Relationship Id="rId2" Type="http://schemas.openxmlformats.org/officeDocument/2006/relationships/audio" Target="../media/media39.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40.xml"/><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png"/><Relationship Id="rId8" Type="http://schemas.openxmlformats.org/officeDocument/2006/relationships/image" Target="../media/image1.png"/><Relationship Id="rId1" Type="http://schemas.microsoft.com/office/2007/relationships/media" Target="../media/media40.m4a"/><Relationship Id="rId2" Type="http://schemas.openxmlformats.org/officeDocument/2006/relationships/audio" Target="../media/media40.m4a"/></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41.xml"/><Relationship Id="rId5" Type="http://schemas.openxmlformats.org/officeDocument/2006/relationships/image" Target="../media/image1.png"/><Relationship Id="rId1" Type="http://schemas.microsoft.com/office/2007/relationships/media" Target="../media/media41.m4a"/><Relationship Id="rId2" Type="http://schemas.openxmlformats.org/officeDocument/2006/relationships/audio" Target="../media/media41.m4a"/></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42.xml"/><Relationship Id="rId5" Type="http://schemas.openxmlformats.org/officeDocument/2006/relationships/image" Target="../media/image1.png"/><Relationship Id="rId1" Type="http://schemas.microsoft.com/office/2007/relationships/media" Target="../media/media42.m4a"/><Relationship Id="rId2" Type="http://schemas.openxmlformats.org/officeDocument/2006/relationships/audio" Target="../media/media42.m4a"/></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43.xml"/><Relationship Id="rId5" Type="http://schemas.openxmlformats.org/officeDocument/2006/relationships/image" Target="../media/image1.png"/><Relationship Id="rId1" Type="http://schemas.microsoft.com/office/2007/relationships/media" Target="../media/media43.m4a"/><Relationship Id="rId2" Type="http://schemas.openxmlformats.org/officeDocument/2006/relationships/audio" Target="../media/media43.m4a"/></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44.xml"/><Relationship Id="rId5" Type="http://schemas.openxmlformats.org/officeDocument/2006/relationships/image" Target="../media/image1.png"/><Relationship Id="rId1" Type="http://schemas.microsoft.com/office/2007/relationships/media" Target="../media/media44.m4a"/><Relationship Id="rId2" Type="http://schemas.openxmlformats.org/officeDocument/2006/relationships/audio" Target="../media/media44.m4a"/></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45.xml"/><Relationship Id="rId5" Type="http://schemas.openxmlformats.org/officeDocument/2006/relationships/image" Target="../media/image1.png"/><Relationship Id="rId1" Type="http://schemas.microsoft.com/office/2007/relationships/media" Target="../media/media45.m4a"/><Relationship Id="rId2" Type="http://schemas.openxmlformats.org/officeDocument/2006/relationships/audio" Target="../media/media45.m4a"/></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46.xml"/><Relationship Id="rId5" Type="http://schemas.openxmlformats.org/officeDocument/2006/relationships/image" Target="../media/image1.png"/><Relationship Id="rId1" Type="http://schemas.microsoft.com/office/2007/relationships/media" Target="../media/media46.m4a"/><Relationship Id="rId2" Type="http://schemas.openxmlformats.org/officeDocument/2006/relationships/audio" Target="../media/media46.m4a"/></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47.xml"/><Relationship Id="rId5" Type="http://schemas.openxmlformats.org/officeDocument/2006/relationships/image" Target="../media/image1.png"/><Relationship Id="rId1" Type="http://schemas.microsoft.com/office/2007/relationships/media" Target="../media/media47.m4a"/><Relationship Id="rId2" Type="http://schemas.openxmlformats.org/officeDocument/2006/relationships/audio" Target="../media/media47.m4a"/></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48.xml"/><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png"/><Relationship Id="rId1" Type="http://schemas.microsoft.com/office/2007/relationships/media" Target="../media/media48.m4a"/><Relationship Id="rId2" Type="http://schemas.openxmlformats.org/officeDocument/2006/relationships/audio" Target="../media/media48.m4a"/></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9.xml"/><Relationship Id="rId5" Type="http://schemas.openxmlformats.org/officeDocument/2006/relationships/image" Target="../media/image1.png"/><Relationship Id="rId1" Type="http://schemas.microsoft.com/office/2007/relationships/media" Target="../media/media49.m4a"/><Relationship Id="rId2" Type="http://schemas.openxmlformats.org/officeDocument/2006/relationships/audio" Target="../media/media49.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0.xml"/><Relationship Id="rId5" Type="http://schemas.openxmlformats.org/officeDocument/2006/relationships/image" Target="../media/image1.png"/><Relationship Id="rId1" Type="http://schemas.microsoft.com/office/2007/relationships/media" Target="../media/media50.m4a"/><Relationship Id="rId2" Type="http://schemas.openxmlformats.org/officeDocument/2006/relationships/audio" Target="../media/media50.m4a"/></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51.xml"/><Relationship Id="rId5" Type="http://schemas.openxmlformats.org/officeDocument/2006/relationships/image" Target="../media/image14.png"/><Relationship Id="rId6" Type="http://schemas.openxmlformats.org/officeDocument/2006/relationships/image" Target="../media/image1.png"/><Relationship Id="rId1" Type="http://schemas.microsoft.com/office/2007/relationships/media" Target="../media/media51.m4a"/><Relationship Id="rId2" Type="http://schemas.openxmlformats.org/officeDocument/2006/relationships/audio" Target="../media/media51.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7.xml"/><Relationship Id="rId5" Type="http://schemas.openxmlformats.org/officeDocument/2006/relationships/image" Target="../media/image2.png"/><Relationship Id="rId6"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8.xml"/><Relationship Id="rId5"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notesSlide" Target="../notesSlides/notesSlide9.xml"/><Relationship Id="rId5" Type="http://schemas.openxmlformats.org/officeDocument/2006/relationships/image" Target="../media/image3.png"/><Relationship Id="rId6"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1278303"/>
            <a:ext cx="7772400" cy="2754052"/>
          </a:xfrm>
        </p:spPr>
        <p:txBody>
          <a:bodyPr>
            <a:noAutofit/>
          </a:bodyPr>
          <a:lstStyle/>
          <a:p>
            <a:r>
              <a:rPr lang="en-US" altLang="ja-JP" sz="6600" dirty="0" smtClean="0"/>
              <a:t>Development of </a:t>
            </a:r>
            <a:br>
              <a:rPr lang="en-US" altLang="ja-JP" sz="6600" dirty="0" smtClean="0"/>
            </a:br>
            <a:r>
              <a:rPr lang="en-US" altLang="ja-JP" sz="6600" dirty="0" smtClean="0"/>
              <a:t>Global Map </a:t>
            </a:r>
            <a:br>
              <a:rPr lang="en-US" altLang="ja-JP" sz="6600" dirty="0" smtClean="0"/>
            </a:br>
            <a:r>
              <a:rPr lang="en-US" altLang="ja-JP" sz="6600" dirty="0" smtClean="0"/>
              <a:t>Binary Vector Tiles</a:t>
            </a:r>
            <a:endParaRPr kumimoji="1" lang="ja-JP" altLang="en-US" sz="6600" dirty="0"/>
          </a:p>
        </p:txBody>
      </p:sp>
      <p:sp>
        <p:nvSpPr>
          <p:cNvPr id="3" name="サブタイトル 2"/>
          <p:cNvSpPr>
            <a:spLocks noGrp="1"/>
          </p:cNvSpPr>
          <p:nvPr>
            <p:ph type="subTitle" idx="1"/>
          </p:nvPr>
        </p:nvSpPr>
        <p:spPr>
          <a:xfrm>
            <a:off x="1143000" y="4356100"/>
            <a:ext cx="6858000" cy="2324100"/>
          </a:xfrm>
        </p:spPr>
        <p:txBody>
          <a:bodyPr>
            <a:normAutofit/>
          </a:bodyPr>
          <a:lstStyle/>
          <a:p>
            <a:r>
              <a:rPr lang="en-US" altLang="ja-JP" dirty="0" err="1" smtClean="0"/>
              <a:t>Hidenori</a:t>
            </a:r>
            <a:r>
              <a:rPr lang="en-US" altLang="ja-JP" dirty="0" smtClean="0"/>
              <a:t> Fujimura</a:t>
            </a:r>
          </a:p>
          <a:p>
            <a:r>
              <a:rPr lang="en-US" altLang="ja-JP" dirty="0"/>
              <a:t>f</a:t>
            </a:r>
            <a:r>
              <a:rPr lang="en-US" altLang="ja-JP" dirty="0" smtClean="0"/>
              <a:t>ormer Director, International Affairs Division, Geospatial Information Authority of Japan</a:t>
            </a:r>
          </a:p>
          <a:p>
            <a:r>
              <a:rPr lang="en-US" altLang="ja-JP" dirty="0" smtClean="0"/>
              <a:t>Senior Geospatial Expert, Geospatial Information Section, United Nations</a:t>
            </a:r>
            <a:endParaRPr lang="en-US" altLang="ja-JP" dirty="0"/>
          </a:p>
        </p:txBody>
      </p:sp>
      <p:sp>
        <p:nvSpPr>
          <p:cNvPr id="4" name="テキスト ボックス 3"/>
          <p:cNvSpPr txBox="1"/>
          <p:nvPr/>
        </p:nvSpPr>
        <p:spPr>
          <a:xfrm>
            <a:off x="4279930" y="152400"/>
            <a:ext cx="4724370" cy="646331"/>
          </a:xfrm>
          <a:prstGeom prst="rect">
            <a:avLst/>
          </a:prstGeom>
          <a:noFill/>
          <a:ln>
            <a:solidFill>
              <a:schemeClr val="tx1"/>
            </a:solidFill>
          </a:ln>
        </p:spPr>
        <p:txBody>
          <a:bodyPr wrap="none" rtlCol="0">
            <a:spAutoFit/>
          </a:bodyPr>
          <a:lstStyle/>
          <a:p>
            <a:r>
              <a:rPr kumimoji="1" lang="en-US" altLang="ja-JP" dirty="0" smtClean="0"/>
              <a:t>2017-06-08T14:05/14:20+09:00</a:t>
            </a:r>
          </a:p>
          <a:p>
            <a:r>
              <a:rPr kumimoji="1" lang="en-US" altLang="ja-JP" dirty="0" smtClean="0"/>
              <a:t>7</a:t>
            </a:r>
            <a:r>
              <a:rPr kumimoji="1" lang="en-US" altLang="ja-JP" baseline="30000" dirty="0" smtClean="0"/>
              <a:t>th</a:t>
            </a:r>
            <a:r>
              <a:rPr kumimoji="1" lang="en-US" altLang="ja-JP" dirty="0" smtClean="0"/>
              <a:t> conference of GSI Maps Partner Network</a:t>
            </a:r>
          </a:p>
        </p:txBody>
      </p:sp>
      <p:sp>
        <p:nvSpPr>
          <p:cNvPr id="5" name="スライド番号プレースホルダー 4"/>
          <p:cNvSpPr>
            <a:spLocks noGrp="1"/>
          </p:cNvSpPr>
          <p:nvPr>
            <p:ph type="sldNum" sz="quarter" idx="12"/>
          </p:nvPr>
        </p:nvSpPr>
        <p:spPr>
          <a:xfrm>
            <a:off x="7086600" y="5914965"/>
            <a:ext cx="2057400" cy="365125"/>
          </a:xfrm>
        </p:spPr>
        <p:txBody>
          <a:bodyPr/>
          <a:lstStyle/>
          <a:p>
            <a:fld id="{D57F1E4F-1CFF-5643-939E-217C01CDF565}" type="slidenum">
              <a:rPr lang="en-US" smtClean="0"/>
              <a:pPr/>
              <a:t>1</a:t>
            </a:fld>
            <a:endParaRPr lang="en-US" dirty="0"/>
          </a:p>
        </p:txBody>
      </p:sp>
      <p:sp>
        <p:nvSpPr>
          <p:cNvPr id="6" name="テキスト ボックス 5"/>
          <p:cNvSpPr txBox="1"/>
          <p:nvPr/>
        </p:nvSpPr>
        <p:spPr>
          <a:xfrm>
            <a:off x="2286662" y="872310"/>
            <a:ext cx="4801314"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地球地図バイナリベクトルタイルの整備</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7" name="テキスト ボックス 6"/>
          <p:cNvSpPr txBox="1"/>
          <p:nvPr/>
        </p:nvSpPr>
        <p:spPr>
          <a:xfrm>
            <a:off x="167784" y="6353261"/>
            <a:ext cx="9039069" cy="400110"/>
          </a:xfrm>
          <a:prstGeom prst="rect">
            <a:avLst/>
          </a:prstGeom>
          <a:noFill/>
        </p:spPr>
        <p:txBody>
          <a:bodyPr wrap="square" rtlCol="0">
            <a:spAutoFit/>
          </a:bodyPr>
          <a:lstStyle/>
          <a:p>
            <a:r>
              <a:rPr kumimoji="1" lang="ja-JP" altLang="en-US" sz="2000" u="sng" dirty="0" smtClean="0">
                <a:solidFill>
                  <a:schemeClr val="bg1">
                    <a:lumMod val="50000"/>
                  </a:schemeClr>
                </a:solidFill>
                <a:latin typeface="Klee Medium" charset="-128"/>
                <a:ea typeface="Klee Medium" charset="-128"/>
                <a:cs typeface="Klee Medium" charset="-128"/>
              </a:rPr>
              <a:t>元国土地理院国際課長　国連地理空間情報課上級地理空間専門家</a:t>
            </a:r>
            <a:r>
              <a:rPr kumimoji="1" lang="ja-JP" altLang="en-US" sz="2000" dirty="0" smtClean="0">
                <a:solidFill>
                  <a:schemeClr val="bg1">
                    <a:lumMod val="50000"/>
                  </a:schemeClr>
                </a:solidFill>
                <a:latin typeface="Klee Medium" charset="-128"/>
                <a:ea typeface="Klee Medium" charset="-128"/>
                <a:cs typeface="Klee Medium" charset="-128"/>
              </a:rPr>
              <a:t>　藤村英範</a:t>
            </a:r>
            <a:endParaRPr kumimoji="1" lang="en-US" altLang="ja-JP" sz="2000" dirty="0" smtClean="0">
              <a:solidFill>
                <a:schemeClr val="bg1">
                  <a:lumMod val="50000"/>
                </a:schemeClr>
              </a:solidFill>
              <a:latin typeface="Klee Medium" charset="-128"/>
              <a:ea typeface="Klee Medium" charset="-128"/>
              <a:cs typeface="Klee Medium" charset="-128"/>
            </a:endParaRPr>
          </a:p>
        </p:txBody>
      </p:sp>
      <p:pic>
        <p:nvPicPr>
          <p:cNvPr id="23" name="サウンド 2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747470103"/>
      </p:ext>
    </p:extLst>
  </p:cSld>
  <p:clrMapOvr>
    <a:masterClrMapping/>
  </p:clrMapOvr>
  <p:transition advTm="149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72235" y="119921"/>
            <a:ext cx="7902314" cy="645622"/>
          </a:xfrm>
        </p:spPr>
        <p:txBody>
          <a:bodyPr>
            <a:normAutofit/>
          </a:bodyPr>
          <a:lstStyle/>
          <a:p>
            <a:r>
              <a:rPr lang="en-US" altLang="ja-JP" sz="2400" dirty="0" smtClean="0"/>
              <a:t>Binary vector tiles</a:t>
            </a:r>
            <a:r>
              <a:rPr kumimoji="1" lang="en-US" altLang="ja-JP" sz="2400" dirty="0" smtClean="0"/>
              <a:t> code and data </a:t>
            </a:r>
            <a:r>
              <a:rPr kumimoji="1" lang="en-US" altLang="ja-JP" sz="2400" dirty="0" smtClean="0">
                <a:solidFill>
                  <a:schemeClr val="bg1">
                    <a:lumMod val="50000"/>
                  </a:schemeClr>
                </a:solidFill>
              </a:rPr>
              <a:t>on external service</a:t>
            </a:r>
            <a:endParaRPr kumimoji="1" lang="ja-JP" altLang="en-US" sz="2400" dirty="0">
              <a:solidFill>
                <a:schemeClr val="bg1">
                  <a:lumMod val="50000"/>
                </a:schemeClr>
              </a:solidFill>
            </a:endParaRPr>
          </a:p>
        </p:txBody>
      </p:sp>
      <p:sp>
        <p:nvSpPr>
          <p:cNvPr id="3" name="スライド番号プレースホルダー 2"/>
          <p:cNvSpPr>
            <a:spLocks noGrp="1"/>
          </p:cNvSpPr>
          <p:nvPr>
            <p:ph type="sldNum" sz="quarter" idx="12"/>
          </p:nvPr>
        </p:nvSpPr>
        <p:spPr>
          <a:xfrm>
            <a:off x="7086600" y="6356351"/>
            <a:ext cx="2057400" cy="365125"/>
          </a:xfrm>
        </p:spPr>
        <p:txBody>
          <a:bodyPr/>
          <a:lstStyle/>
          <a:p>
            <a:fld id="{D57F1E4F-1CFF-5643-939E-217C01CDF565}" type="slidenum">
              <a:rPr lang="en-US" smtClean="0"/>
              <a:pPr/>
              <a:t>10</a:t>
            </a:fld>
            <a:endParaRPr lang="en-US" dirty="0"/>
          </a:p>
        </p:txBody>
      </p:sp>
      <p:pic>
        <p:nvPicPr>
          <p:cNvPr id="4" name="図 3"/>
          <p:cNvPicPr>
            <a:picLocks noChangeAspect="1"/>
          </p:cNvPicPr>
          <p:nvPr/>
        </p:nvPicPr>
        <p:blipFill>
          <a:blip r:embed="rId5"/>
          <a:stretch>
            <a:fillRect/>
          </a:stretch>
        </p:blipFill>
        <p:spPr>
          <a:xfrm>
            <a:off x="872235" y="1143249"/>
            <a:ext cx="7523193" cy="5542882"/>
          </a:xfrm>
          <a:prstGeom prst="rect">
            <a:avLst/>
          </a:prstGeom>
        </p:spPr>
      </p:pic>
      <p:sp>
        <p:nvSpPr>
          <p:cNvPr id="5" name="テキスト ボックス 4"/>
          <p:cNvSpPr txBox="1"/>
          <p:nvPr/>
        </p:nvSpPr>
        <p:spPr>
          <a:xfrm>
            <a:off x="1723869" y="3665278"/>
            <a:ext cx="4172937" cy="369332"/>
          </a:xfrm>
          <a:prstGeom prst="rect">
            <a:avLst/>
          </a:prstGeom>
          <a:noFill/>
        </p:spPr>
        <p:txBody>
          <a:bodyPr wrap="none" rtlCol="0">
            <a:spAutoFit/>
          </a:bodyPr>
          <a:lstStyle/>
          <a:p>
            <a:r>
              <a:rPr kumimoji="1" lang="ja-JP" altLang="en-US" dirty="0" smtClean="0">
                <a:solidFill>
                  <a:srgbClr val="FF0000"/>
                </a:solidFill>
              </a:rPr>
              <a:t>←</a:t>
            </a:r>
            <a:r>
              <a:rPr kumimoji="1" lang="en-US" altLang="ja-JP" dirty="0" smtClean="0">
                <a:solidFill>
                  <a:srgbClr val="FF0000"/>
                </a:solidFill>
              </a:rPr>
              <a:t> </a:t>
            </a:r>
            <a:r>
              <a:rPr kumimoji="1" lang="en-US" altLang="ja-JP" u="sng" dirty="0" smtClean="0">
                <a:solidFill>
                  <a:srgbClr val="FF0000"/>
                </a:solidFill>
              </a:rPr>
              <a:t>code to convert to binary vector tiles</a:t>
            </a:r>
            <a:endParaRPr kumimoji="1" lang="ja-JP" altLang="en-US" u="sng" dirty="0">
              <a:solidFill>
                <a:srgbClr val="FF0000"/>
              </a:solidFill>
            </a:endParaRPr>
          </a:p>
        </p:txBody>
      </p:sp>
      <p:sp>
        <p:nvSpPr>
          <p:cNvPr id="6" name="テキスト ボックス 5"/>
          <p:cNvSpPr txBox="1"/>
          <p:nvPr/>
        </p:nvSpPr>
        <p:spPr>
          <a:xfrm>
            <a:off x="1708879" y="4462255"/>
            <a:ext cx="3826689" cy="369332"/>
          </a:xfrm>
          <a:prstGeom prst="rect">
            <a:avLst/>
          </a:prstGeom>
          <a:noFill/>
        </p:spPr>
        <p:txBody>
          <a:bodyPr wrap="none" rtlCol="0">
            <a:spAutoFit/>
          </a:bodyPr>
          <a:lstStyle/>
          <a:p>
            <a:r>
              <a:rPr kumimoji="1" lang="ja-JP" altLang="en-US" dirty="0" smtClean="0">
                <a:solidFill>
                  <a:srgbClr val="FF0000"/>
                </a:solidFill>
              </a:rPr>
              <a:t>←</a:t>
            </a:r>
            <a:r>
              <a:rPr kumimoji="1" lang="en-US" altLang="ja-JP" dirty="0" smtClean="0">
                <a:solidFill>
                  <a:srgbClr val="FF0000"/>
                </a:solidFill>
              </a:rPr>
              <a:t> binary vector tiles for Zambia 2.0</a:t>
            </a:r>
            <a:endParaRPr kumimoji="1" lang="ja-JP" altLang="en-US" dirty="0">
              <a:solidFill>
                <a:srgbClr val="FF0000"/>
              </a:solidFill>
            </a:endParaRPr>
          </a:p>
        </p:txBody>
      </p:sp>
      <p:sp>
        <p:nvSpPr>
          <p:cNvPr id="7" name="テキスト ボックス 6"/>
          <p:cNvSpPr txBox="1"/>
          <p:nvPr/>
        </p:nvSpPr>
        <p:spPr>
          <a:xfrm>
            <a:off x="872235" y="622557"/>
            <a:ext cx="7879080"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バイナリベクトルタイルのコードとデータを外部</a:t>
            </a:r>
            <a:r>
              <a:rPr kumimoji="1" lang="ja-JP" altLang="en-US" sz="2000" smtClean="0">
                <a:solidFill>
                  <a:schemeClr val="bg1">
                    <a:lumMod val="50000"/>
                  </a:schemeClr>
                </a:solidFill>
                <a:latin typeface="Klee Medium" charset="-128"/>
                <a:ea typeface="Klee Medium" charset="-128"/>
                <a:cs typeface="Klee Medium" charset="-128"/>
              </a:rPr>
              <a:t>サービス上で提供</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8" name="テキスト ボックス 7"/>
          <p:cNvSpPr txBox="1"/>
          <p:nvPr/>
        </p:nvSpPr>
        <p:spPr>
          <a:xfrm>
            <a:off x="1988841" y="3420321"/>
            <a:ext cx="3877985" cy="369332"/>
          </a:xfrm>
          <a:prstGeom prst="rect">
            <a:avLst/>
          </a:prstGeom>
          <a:noFill/>
        </p:spPr>
        <p:txBody>
          <a:bodyPr wrap="none" rtlCol="0">
            <a:spAutoFit/>
          </a:bodyPr>
          <a:lstStyle/>
          <a:p>
            <a:r>
              <a:rPr kumimoji="1" lang="ja-JP" altLang="en-US" dirty="0" smtClean="0">
                <a:solidFill>
                  <a:srgbClr val="FF0000"/>
                </a:solidFill>
                <a:latin typeface="Klee Medium" charset="-128"/>
                <a:ea typeface="Klee Medium" charset="-128"/>
                <a:cs typeface="Klee Medium" charset="-128"/>
              </a:rPr>
              <a:t>バイナリベクトルタイル変換コード</a:t>
            </a:r>
            <a:endParaRPr kumimoji="1" lang="ja-JP" altLang="en-US" dirty="0">
              <a:solidFill>
                <a:srgbClr val="FF0000"/>
              </a:solidFill>
              <a:latin typeface="Klee Medium" charset="-128"/>
              <a:ea typeface="Klee Medium" charset="-128"/>
              <a:cs typeface="Klee Medium" charset="-128"/>
            </a:endParaRPr>
          </a:p>
        </p:txBody>
      </p:sp>
      <p:sp>
        <p:nvSpPr>
          <p:cNvPr id="9" name="テキスト ボックス 8"/>
          <p:cNvSpPr txBox="1"/>
          <p:nvPr/>
        </p:nvSpPr>
        <p:spPr>
          <a:xfrm>
            <a:off x="1973851" y="4167989"/>
            <a:ext cx="4233851" cy="369332"/>
          </a:xfrm>
          <a:prstGeom prst="rect">
            <a:avLst/>
          </a:prstGeom>
          <a:noFill/>
        </p:spPr>
        <p:txBody>
          <a:bodyPr wrap="none" rtlCol="0">
            <a:spAutoFit/>
          </a:bodyPr>
          <a:lstStyle/>
          <a:p>
            <a:r>
              <a:rPr kumimoji="1" lang="ja-JP" altLang="en-US" dirty="0" smtClean="0">
                <a:solidFill>
                  <a:srgbClr val="FF0000"/>
                </a:solidFill>
                <a:latin typeface="Klee Medium" charset="-128"/>
                <a:ea typeface="Klee Medium" charset="-128"/>
                <a:cs typeface="Klee Medium" charset="-128"/>
              </a:rPr>
              <a:t>ザンビア</a:t>
            </a:r>
            <a:r>
              <a:rPr kumimoji="1" lang="en-US" altLang="ja-JP" dirty="0" smtClean="0">
                <a:solidFill>
                  <a:srgbClr val="FF0000"/>
                </a:solidFill>
                <a:latin typeface="Klee Medium" charset="-128"/>
                <a:ea typeface="Klee Medium" charset="-128"/>
                <a:cs typeface="Klee Medium" charset="-128"/>
              </a:rPr>
              <a:t>2.0</a:t>
            </a:r>
            <a:r>
              <a:rPr kumimoji="1" lang="ja-JP" altLang="en-US" dirty="0" smtClean="0">
                <a:solidFill>
                  <a:srgbClr val="FF0000"/>
                </a:solidFill>
                <a:latin typeface="Klee Medium" charset="-128"/>
                <a:ea typeface="Klee Medium" charset="-128"/>
                <a:cs typeface="Klee Medium" charset="-128"/>
              </a:rPr>
              <a:t>のバイナリベクトルタイル</a:t>
            </a:r>
            <a:endParaRPr kumimoji="1" lang="ja-JP" altLang="en-US" dirty="0">
              <a:solidFill>
                <a:srgbClr val="FF0000"/>
              </a:solidFill>
              <a:latin typeface="Klee Medium" charset="-128"/>
              <a:ea typeface="Klee Medium" charset="-128"/>
              <a:cs typeface="Klee Medium" charset="-128"/>
            </a:endParaRPr>
          </a:p>
        </p:txBody>
      </p:sp>
      <p:sp>
        <p:nvSpPr>
          <p:cNvPr id="10" name="円/楕円 9"/>
          <p:cNvSpPr/>
          <p:nvPr/>
        </p:nvSpPr>
        <p:spPr>
          <a:xfrm>
            <a:off x="775172" y="3661977"/>
            <a:ext cx="1033757" cy="415163"/>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サウンド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721386847"/>
      </p:ext>
    </p:extLst>
  </p:cSld>
  <p:clrMapOvr>
    <a:masterClrMapping/>
  </p:clrMapOvr>
  <p:transition advTm="8615">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72235" y="119921"/>
            <a:ext cx="7902314" cy="645622"/>
          </a:xfrm>
        </p:spPr>
        <p:txBody>
          <a:bodyPr>
            <a:normAutofit/>
          </a:bodyPr>
          <a:lstStyle/>
          <a:p>
            <a:r>
              <a:rPr lang="en-US" altLang="ja-JP" sz="2400" dirty="0" smtClean="0"/>
              <a:t>Binary vector tiles</a:t>
            </a:r>
            <a:r>
              <a:rPr kumimoji="1" lang="en-US" altLang="ja-JP" sz="2400" dirty="0" smtClean="0"/>
              <a:t> code and data </a:t>
            </a:r>
            <a:r>
              <a:rPr kumimoji="1" lang="en-US" altLang="ja-JP" sz="2400" dirty="0" smtClean="0">
                <a:solidFill>
                  <a:schemeClr val="bg1">
                    <a:lumMod val="50000"/>
                  </a:schemeClr>
                </a:solidFill>
              </a:rPr>
              <a:t>on external service</a:t>
            </a:r>
            <a:endParaRPr kumimoji="1" lang="ja-JP" altLang="en-US" sz="2400" dirty="0">
              <a:solidFill>
                <a:schemeClr val="bg1">
                  <a:lumMod val="50000"/>
                </a:schemeClr>
              </a:solidFill>
            </a:endParaRPr>
          </a:p>
        </p:txBody>
      </p:sp>
      <p:sp>
        <p:nvSpPr>
          <p:cNvPr id="3" name="スライド番号プレースホルダー 2"/>
          <p:cNvSpPr>
            <a:spLocks noGrp="1"/>
          </p:cNvSpPr>
          <p:nvPr>
            <p:ph type="sldNum" sz="quarter" idx="12"/>
          </p:nvPr>
        </p:nvSpPr>
        <p:spPr>
          <a:xfrm>
            <a:off x="7086600" y="6356351"/>
            <a:ext cx="2057400" cy="365125"/>
          </a:xfrm>
        </p:spPr>
        <p:txBody>
          <a:bodyPr/>
          <a:lstStyle/>
          <a:p>
            <a:fld id="{D57F1E4F-1CFF-5643-939E-217C01CDF565}" type="slidenum">
              <a:rPr lang="en-US" smtClean="0"/>
              <a:pPr/>
              <a:t>11</a:t>
            </a:fld>
            <a:endParaRPr lang="en-US" dirty="0"/>
          </a:p>
        </p:txBody>
      </p:sp>
      <p:pic>
        <p:nvPicPr>
          <p:cNvPr id="4" name="図 3"/>
          <p:cNvPicPr>
            <a:picLocks noChangeAspect="1"/>
          </p:cNvPicPr>
          <p:nvPr/>
        </p:nvPicPr>
        <p:blipFill>
          <a:blip r:embed="rId5"/>
          <a:stretch>
            <a:fillRect/>
          </a:stretch>
        </p:blipFill>
        <p:spPr>
          <a:xfrm>
            <a:off x="872235" y="1143249"/>
            <a:ext cx="7523193" cy="5542882"/>
          </a:xfrm>
          <a:prstGeom prst="rect">
            <a:avLst/>
          </a:prstGeom>
        </p:spPr>
      </p:pic>
      <p:sp>
        <p:nvSpPr>
          <p:cNvPr id="5" name="テキスト ボックス 4"/>
          <p:cNvSpPr txBox="1"/>
          <p:nvPr/>
        </p:nvSpPr>
        <p:spPr>
          <a:xfrm>
            <a:off x="1723869" y="3665278"/>
            <a:ext cx="4172937" cy="369332"/>
          </a:xfrm>
          <a:prstGeom prst="rect">
            <a:avLst/>
          </a:prstGeom>
          <a:noFill/>
        </p:spPr>
        <p:txBody>
          <a:bodyPr wrap="none" rtlCol="0">
            <a:spAutoFit/>
          </a:bodyPr>
          <a:lstStyle/>
          <a:p>
            <a:r>
              <a:rPr kumimoji="1" lang="ja-JP" altLang="en-US" dirty="0" smtClean="0">
                <a:solidFill>
                  <a:srgbClr val="FF0000"/>
                </a:solidFill>
              </a:rPr>
              <a:t>←</a:t>
            </a:r>
            <a:r>
              <a:rPr kumimoji="1" lang="en-US" altLang="ja-JP" dirty="0" smtClean="0">
                <a:solidFill>
                  <a:srgbClr val="FF0000"/>
                </a:solidFill>
              </a:rPr>
              <a:t> code to convert to binary vector tiles</a:t>
            </a:r>
            <a:endParaRPr kumimoji="1" lang="ja-JP" altLang="en-US" dirty="0">
              <a:solidFill>
                <a:srgbClr val="FF0000"/>
              </a:solidFill>
            </a:endParaRPr>
          </a:p>
        </p:txBody>
      </p:sp>
      <p:sp>
        <p:nvSpPr>
          <p:cNvPr id="6" name="テキスト ボックス 5"/>
          <p:cNvSpPr txBox="1"/>
          <p:nvPr/>
        </p:nvSpPr>
        <p:spPr>
          <a:xfrm>
            <a:off x="1708879" y="4462255"/>
            <a:ext cx="3826689" cy="369332"/>
          </a:xfrm>
          <a:prstGeom prst="rect">
            <a:avLst/>
          </a:prstGeom>
          <a:noFill/>
        </p:spPr>
        <p:txBody>
          <a:bodyPr wrap="none" rtlCol="0">
            <a:spAutoFit/>
          </a:bodyPr>
          <a:lstStyle/>
          <a:p>
            <a:r>
              <a:rPr kumimoji="1" lang="ja-JP" altLang="en-US" dirty="0" smtClean="0">
                <a:solidFill>
                  <a:srgbClr val="FF0000"/>
                </a:solidFill>
              </a:rPr>
              <a:t>←</a:t>
            </a:r>
            <a:r>
              <a:rPr kumimoji="1" lang="en-US" altLang="ja-JP" dirty="0" smtClean="0">
                <a:solidFill>
                  <a:srgbClr val="FF0000"/>
                </a:solidFill>
              </a:rPr>
              <a:t> </a:t>
            </a:r>
            <a:r>
              <a:rPr kumimoji="1" lang="en-US" altLang="ja-JP" u="sng" dirty="0" smtClean="0">
                <a:solidFill>
                  <a:srgbClr val="FF0000"/>
                </a:solidFill>
              </a:rPr>
              <a:t>binary vector tiles for Zambia 2.0</a:t>
            </a:r>
            <a:endParaRPr kumimoji="1" lang="ja-JP" altLang="en-US" u="sng" dirty="0">
              <a:solidFill>
                <a:srgbClr val="FF0000"/>
              </a:solidFill>
            </a:endParaRPr>
          </a:p>
        </p:txBody>
      </p:sp>
      <p:sp>
        <p:nvSpPr>
          <p:cNvPr id="7" name="テキスト ボックス 6"/>
          <p:cNvSpPr txBox="1"/>
          <p:nvPr/>
        </p:nvSpPr>
        <p:spPr>
          <a:xfrm>
            <a:off x="872235" y="622557"/>
            <a:ext cx="7879080"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バイナリベクトルタイルのコードとデータを外部</a:t>
            </a:r>
            <a:r>
              <a:rPr kumimoji="1" lang="ja-JP" altLang="en-US" sz="2000" smtClean="0">
                <a:solidFill>
                  <a:schemeClr val="bg1">
                    <a:lumMod val="50000"/>
                  </a:schemeClr>
                </a:solidFill>
                <a:latin typeface="Klee Medium" charset="-128"/>
                <a:ea typeface="Klee Medium" charset="-128"/>
                <a:cs typeface="Klee Medium" charset="-128"/>
              </a:rPr>
              <a:t>サービス上で提供</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8" name="テキスト ボックス 7"/>
          <p:cNvSpPr txBox="1"/>
          <p:nvPr/>
        </p:nvSpPr>
        <p:spPr>
          <a:xfrm>
            <a:off x="1988841" y="3420321"/>
            <a:ext cx="3877985" cy="369332"/>
          </a:xfrm>
          <a:prstGeom prst="rect">
            <a:avLst/>
          </a:prstGeom>
          <a:noFill/>
        </p:spPr>
        <p:txBody>
          <a:bodyPr wrap="none" rtlCol="0">
            <a:spAutoFit/>
          </a:bodyPr>
          <a:lstStyle/>
          <a:p>
            <a:r>
              <a:rPr kumimoji="1" lang="ja-JP" altLang="en-US" dirty="0" smtClean="0">
                <a:solidFill>
                  <a:srgbClr val="FF0000"/>
                </a:solidFill>
                <a:latin typeface="Klee Medium" charset="-128"/>
                <a:ea typeface="Klee Medium" charset="-128"/>
                <a:cs typeface="Klee Medium" charset="-128"/>
              </a:rPr>
              <a:t>バイナリベクトルタイル変換コード</a:t>
            </a:r>
            <a:endParaRPr kumimoji="1" lang="ja-JP" altLang="en-US" dirty="0">
              <a:solidFill>
                <a:srgbClr val="FF0000"/>
              </a:solidFill>
              <a:latin typeface="Klee Medium" charset="-128"/>
              <a:ea typeface="Klee Medium" charset="-128"/>
              <a:cs typeface="Klee Medium" charset="-128"/>
            </a:endParaRPr>
          </a:p>
        </p:txBody>
      </p:sp>
      <p:sp>
        <p:nvSpPr>
          <p:cNvPr id="9" name="テキスト ボックス 8"/>
          <p:cNvSpPr txBox="1"/>
          <p:nvPr/>
        </p:nvSpPr>
        <p:spPr>
          <a:xfrm>
            <a:off x="1973851" y="4167989"/>
            <a:ext cx="4233851" cy="369332"/>
          </a:xfrm>
          <a:prstGeom prst="rect">
            <a:avLst/>
          </a:prstGeom>
          <a:noFill/>
        </p:spPr>
        <p:txBody>
          <a:bodyPr wrap="none" rtlCol="0">
            <a:spAutoFit/>
          </a:bodyPr>
          <a:lstStyle/>
          <a:p>
            <a:r>
              <a:rPr kumimoji="1" lang="ja-JP" altLang="en-US" dirty="0" smtClean="0">
                <a:solidFill>
                  <a:srgbClr val="FF0000"/>
                </a:solidFill>
                <a:latin typeface="Klee Medium" charset="-128"/>
                <a:ea typeface="Klee Medium" charset="-128"/>
                <a:cs typeface="Klee Medium" charset="-128"/>
              </a:rPr>
              <a:t>ザンビア</a:t>
            </a:r>
            <a:r>
              <a:rPr kumimoji="1" lang="en-US" altLang="ja-JP" dirty="0" smtClean="0">
                <a:solidFill>
                  <a:srgbClr val="FF0000"/>
                </a:solidFill>
                <a:latin typeface="Klee Medium" charset="-128"/>
                <a:ea typeface="Klee Medium" charset="-128"/>
                <a:cs typeface="Klee Medium" charset="-128"/>
              </a:rPr>
              <a:t>2.0</a:t>
            </a:r>
            <a:r>
              <a:rPr kumimoji="1" lang="ja-JP" altLang="en-US" dirty="0" smtClean="0">
                <a:solidFill>
                  <a:srgbClr val="FF0000"/>
                </a:solidFill>
                <a:latin typeface="Klee Medium" charset="-128"/>
                <a:ea typeface="Klee Medium" charset="-128"/>
                <a:cs typeface="Klee Medium" charset="-128"/>
              </a:rPr>
              <a:t>のバイナリベクトルタイル</a:t>
            </a:r>
            <a:endParaRPr kumimoji="1" lang="ja-JP" altLang="en-US" dirty="0">
              <a:solidFill>
                <a:srgbClr val="FF0000"/>
              </a:solidFill>
              <a:latin typeface="Klee Medium" charset="-128"/>
              <a:ea typeface="Klee Medium" charset="-128"/>
              <a:cs typeface="Klee Medium" charset="-128"/>
            </a:endParaRPr>
          </a:p>
        </p:txBody>
      </p:sp>
      <p:sp>
        <p:nvSpPr>
          <p:cNvPr id="10" name="円/楕円 9"/>
          <p:cNvSpPr/>
          <p:nvPr/>
        </p:nvSpPr>
        <p:spPr>
          <a:xfrm>
            <a:off x="807608" y="4462255"/>
            <a:ext cx="1033757" cy="415163"/>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サウンド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079404264"/>
      </p:ext>
    </p:extLst>
  </p:cSld>
  <p:clrMapOvr>
    <a:masterClrMapping/>
  </p:clrMapOvr>
  <p:transition advTm="2022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6981087" y="6409206"/>
            <a:ext cx="2057400" cy="365125"/>
          </a:xfrm>
        </p:spPr>
        <p:txBody>
          <a:bodyPr/>
          <a:lstStyle/>
          <a:p>
            <a:fld id="{D57F1E4F-1CFF-5643-939E-217C01CDF565}" type="slidenum">
              <a:rPr lang="en-US" smtClean="0"/>
              <a:pPr/>
              <a:t>12</a:t>
            </a:fld>
            <a:endParaRPr lang="en-US" dirty="0"/>
          </a:p>
        </p:txBody>
      </p:sp>
      <p:pic>
        <p:nvPicPr>
          <p:cNvPr id="3" name="図 2"/>
          <p:cNvPicPr>
            <a:picLocks noChangeAspect="1"/>
          </p:cNvPicPr>
          <p:nvPr/>
        </p:nvPicPr>
        <p:blipFill>
          <a:blip r:embed="rId5"/>
          <a:stretch>
            <a:fillRect/>
          </a:stretch>
        </p:blipFill>
        <p:spPr>
          <a:xfrm>
            <a:off x="0" y="0"/>
            <a:ext cx="9144000" cy="999841"/>
          </a:xfrm>
          <a:prstGeom prst="rect">
            <a:avLst/>
          </a:prstGeom>
        </p:spPr>
      </p:pic>
      <p:sp>
        <p:nvSpPr>
          <p:cNvPr id="4" name="角丸四角形 3"/>
          <p:cNvSpPr/>
          <p:nvPr/>
        </p:nvSpPr>
        <p:spPr>
          <a:xfrm>
            <a:off x="314794" y="312512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Shapefile</a:t>
            </a:r>
            <a:endParaRPr kumimoji="1" lang="ja-JP" altLang="en-US" dirty="0"/>
          </a:p>
        </p:txBody>
      </p:sp>
      <p:sp>
        <p:nvSpPr>
          <p:cNvPr id="5" name="角丸四角形 4"/>
          <p:cNvSpPr/>
          <p:nvPr/>
        </p:nvSpPr>
        <p:spPr>
          <a:xfrm>
            <a:off x="2490866" y="3125119"/>
            <a:ext cx="1543987" cy="1349115"/>
          </a:xfrm>
          <a:prstGeom prst="roundRect">
            <a:avLst/>
          </a:prstGeom>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GeoJSON</a:t>
            </a:r>
            <a:endParaRPr kumimoji="1" lang="ja-JP" altLang="en-US" dirty="0"/>
          </a:p>
        </p:txBody>
      </p:sp>
      <p:sp>
        <p:nvSpPr>
          <p:cNvPr id="6" name="角丸四角形 5"/>
          <p:cNvSpPr/>
          <p:nvPr/>
        </p:nvSpPr>
        <p:spPr>
          <a:xfrm>
            <a:off x="4666938" y="3125118"/>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Binary Vector Tile</a:t>
            </a:r>
            <a:r>
              <a:rPr kumimoji="1" lang="en-US" altLang="ja-JP" baseline="30000" dirty="0" smtClean="0"/>
              <a:t>*1</a:t>
            </a:r>
            <a:endParaRPr kumimoji="1" lang="ja-JP" altLang="en-US" baseline="30000" dirty="0"/>
          </a:p>
        </p:txBody>
      </p:sp>
      <p:sp>
        <p:nvSpPr>
          <p:cNvPr id="7" name="テキスト ボックス 6"/>
          <p:cNvSpPr txBox="1"/>
          <p:nvPr/>
        </p:nvSpPr>
        <p:spPr>
          <a:xfrm>
            <a:off x="314794" y="5987019"/>
            <a:ext cx="3765774" cy="523220"/>
          </a:xfrm>
          <a:prstGeom prst="rect">
            <a:avLst/>
          </a:prstGeom>
          <a:noFill/>
        </p:spPr>
        <p:txBody>
          <a:bodyPr wrap="none" rtlCol="0">
            <a:spAutoFit/>
          </a:bodyPr>
          <a:lstStyle/>
          <a:p>
            <a:r>
              <a:rPr kumimoji="1" lang="en-US" altLang="ja-JP" sz="1400" dirty="0" smtClean="0"/>
              <a:t>*1 </a:t>
            </a:r>
            <a:r>
              <a:rPr kumimoji="1" lang="en-US" altLang="ja-JP" sz="1400" dirty="0" smtClean="0">
                <a:hlinkClick r:id="rId6"/>
              </a:rPr>
              <a:t>https</a:t>
            </a:r>
            <a:r>
              <a:rPr kumimoji="1" lang="en-US" altLang="ja-JP" sz="1400" dirty="0">
                <a:hlinkClick r:id="rId6"/>
              </a:rPr>
              <a:t>://</a:t>
            </a:r>
            <a:r>
              <a:rPr kumimoji="1" lang="en-US" altLang="ja-JP" sz="1400" dirty="0" smtClean="0">
                <a:hlinkClick r:id="rId6"/>
              </a:rPr>
              <a:t>github.com/mapbox/vector-tile-spec</a:t>
            </a:r>
            <a:endParaRPr kumimoji="1" lang="en-US" altLang="ja-JP" sz="1400" dirty="0" smtClean="0"/>
          </a:p>
          <a:p>
            <a:r>
              <a:rPr kumimoji="1" lang="en-US" altLang="ja-JP" sz="1400" dirty="0"/>
              <a:t>*2 </a:t>
            </a:r>
            <a:r>
              <a:rPr kumimoji="1" lang="en-US" altLang="ja-JP" sz="1400" dirty="0">
                <a:hlinkClick r:id="rId7"/>
              </a:rPr>
              <a:t>https://</a:t>
            </a:r>
            <a:r>
              <a:rPr kumimoji="1" lang="en-US" altLang="ja-JP" sz="1400" dirty="0" smtClean="0">
                <a:hlinkClick r:id="rId7"/>
              </a:rPr>
              <a:t>pages.github.com</a:t>
            </a:r>
            <a:r>
              <a:rPr kumimoji="1" lang="en-US" altLang="ja-JP" sz="1400" dirty="0" smtClean="0"/>
              <a:t> </a:t>
            </a:r>
            <a:endParaRPr kumimoji="1" lang="ja-JP" altLang="en-US" sz="1400" dirty="0"/>
          </a:p>
        </p:txBody>
      </p:sp>
      <p:sp>
        <p:nvSpPr>
          <p:cNvPr id="8" name="正方形/長方形 7"/>
          <p:cNvSpPr/>
          <p:nvPr/>
        </p:nvSpPr>
        <p:spPr>
          <a:xfrm>
            <a:off x="7180289" y="3125118"/>
            <a:ext cx="1514006" cy="1349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External gratis hosting</a:t>
            </a:r>
            <a:r>
              <a:rPr kumimoji="1" lang="en-US" altLang="ja-JP" baseline="30000" dirty="0" smtClean="0"/>
              <a:t>*2</a:t>
            </a:r>
            <a:endParaRPr kumimoji="1" lang="ja-JP" altLang="en-US" baseline="30000" dirty="0"/>
          </a:p>
        </p:txBody>
      </p:sp>
      <p:sp>
        <p:nvSpPr>
          <p:cNvPr id="10" name="左中かっこ 9"/>
          <p:cNvSpPr/>
          <p:nvPr/>
        </p:nvSpPr>
        <p:spPr>
          <a:xfrm rot="5400000">
            <a:off x="3489904" y="246821"/>
            <a:ext cx="317901" cy="51241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テキスト ボックス 10"/>
          <p:cNvSpPr txBox="1"/>
          <p:nvPr/>
        </p:nvSpPr>
        <p:spPr>
          <a:xfrm>
            <a:off x="3043560" y="2280607"/>
            <a:ext cx="1210588" cy="369332"/>
          </a:xfrm>
          <a:prstGeom prst="rect">
            <a:avLst/>
          </a:prstGeom>
          <a:noFill/>
        </p:spPr>
        <p:txBody>
          <a:bodyPr wrap="none" rtlCol="0">
            <a:spAutoFit/>
          </a:bodyPr>
          <a:lstStyle/>
          <a:p>
            <a:r>
              <a:rPr kumimoji="1" lang="en-US" altLang="ja-JP" dirty="0" err="1" smtClean="0">
                <a:solidFill>
                  <a:srgbClr val="FF0000"/>
                </a:solidFill>
              </a:rPr>
              <a:t>convert.rb</a:t>
            </a:r>
            <a:endParaRPr kumimoji="1" lang="ja-JP" altLang="en-US" dirty="0">
              <a:solidFill>
                <a:srgbClr val="FF0000"/>
              </a:solidFill>
            </a:endParaRPr>
          </a:p>
        </p:txBody>
      </p:sp>
      <p:cxnSp>
        <p:nvCxnSpPr>
          <p:cNvPr id="13" name="直線矢印コネクタ 12"/>
          <p:cNvCxnSpPr>
            <a:stCxn id="4" idx="3"/>
            <a:endCxn id="5" idx="1"/>
          </p:cNvCxnSpPr>
          <p:nvPr/>
        </p:nvCxnSpPr>
        <p:spPr>
          <a:xfrm flipV="1">
            <a:off x="1858781" y="3799677"/>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5" idx="3"/>
            <a:endCxn id="6" idx="1"/>
          </p:cNvCxnSpPr>
          <p:nvPr/>
        </p:nvCxnSpPr>
        <p:spPr>
          <a:xfrm flipV="1">
            <a:off x="4034853" y="3799676"/>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a:stCxn id="6" idx="3"/>
            <a:endCxn id="8" idx="1"/>
          </p:cNvCxnSpPr>
          <p:nvPr/>
        </p:nvCxnSpPr>
        <p:spPr>
          <a:xfrm>
            <a:off x="6210925" y="3799676"/>
            <a:ext cx="969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7453826" y="6269037"/>
            <a:ext cx="966931" cy="369332"/>
          </a:xfrm>
          <a:prstGeom prst="rect">
            <a:avLst/>
          </a:prstGeom>
          <a:noFill/>
        </p:spPr>
        <p:txBody>
          <a:bodyPr wrap="none" rtlCol="0">
            <a:spAutoFit/>
          </a:bodyPr>
          <a:lstStyle/>
          <a:p>
            <a:r>
              <a:rPr kumimoji="1" lang="en-US" altLang="ja-JP" smtClean="0"/>
              <a:t>Internet</a:t>
            </a:r>
            <a:endParaRPr kumimoji="1" lang="ja-JP" altLang="en-US" dirty="0"/>
          </a:p>
        </p:txBody>
      </p:sp>
      <p:cxnSp>
        <p:nvCxnSpPr>
          <p:cNvPr id="22" name="直線矢印コネクタ 21"/>
          <p:cNvCxnSpPr>
            <a:stCxn id="8" idx="2"/>
            <a:endCxn id="21" idx="0"/>
          </p:cNvCxnSpPr>
          <p:nvPr/>
        </p:nvCxnSpPr>
        <p:spPr>
          <a:xfrm>
            <a:off x="7937292" y="4474233"/>
            <a:ext cx="0" cy="1794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正方形/長方形 8"/>
          <p:cNvSpPr/>
          <p:nvPr/>
        </p:nvSpPr>
        <p:spPr>
          <a:xfrm>
            <a:off x="4529870" y="5639662"/>
            <a:ext cx="4330700" cy="307777"/>
          </a:xfrm>
          <a:prstGeom prst="rect">
            <a:avLst/>
          </a:prstGeom>
          <a:solidFill>
            <a:schemeClr val="bg1"/>
          </a:solidFill>
        </p:spPr>
        <p:txBody>
          <a:bodyPr wrap="square">
            <a:spAutoFit/>
          </a:bodyPr>
          <a:lstStyle/>
          <a:p>
            <a:r>
              <a:rPr lang="ja-JP" altLang="en-US" sz="1400" dirty="0"/>
              <a:t>https://globalmaps-vt.github.io/gmjp2vt</a:t>
            </a:r>
            <a:r>
              <a:rPr lang="ja-JP" altLang="en-US" sz="1400" dirty="0" smtClean="0"/>
              <a:t>/</a:t>
            </a:r>
            <a:r>
              <a:rPr lang="en-US" altLang="ja-JP" sz="1400" dirty="0" smtClean="0"/>
              <a:t>{z}</a:t>
            </a:r>
            <a:r>
              <a:rPr lang="ja-JP" altLang="en-US" sz="1400" dirty="0" smtClean="0"/>
              <a:t>/</a:t>
            </a:r>
            <a:r>
              <a:rPr lang="en-US" altLang="ja-JP" sz="1400" dirty="0" smtClean="0"/>
              <a:t>{x}</a:t>
            </a:r>
            <a:r>
              <a:rPr lang="ja-JP" altLang="en-US" sz="1400" dirty="0" smtClean="0"/>
              <a:t>/</a:t>
            </a:r>
            <a:r>
              <a:rPr lang="en-US" altLang="ja-JP" sz="1400" dirty="0" smtClean="0"/>
              <a:t>{y}</a:t>
            </a:r>
            <a:r>
              <a:rPr lang="ja-JP" altLang="en-US" sz="1400" dirty="0" smtClean="0"/>
              <a:t>.</a:t>
            </a:r>
            <a:r>
              <a:rPr lang="ja-JP" altLang="en-US" sz="1400" dirty="0"/>
              <a:t>mvt</a:t>
            </a:r>
          </a:p>
        </p:txBody>
      </p:sp>
      <p:sp>
        <p:nvSpPr>
          <p:cNvPr id="25" name="テキスト ボックス 24"/>
          <p:cNvSpPr txBox="1"/>
          <p:nvPr/>
        </p:nvSpPr>
        <p:spPr>
          <a:xfrm>
            <a:off x="6210152" y="3028758"/>
            <a:ext cx="970137" cy="738664"/>
          </a:xfrm>
          <a:prstGeom prst="rect">
            <a:avLst/>
          </a:prstGeom>
          <a:noFill/>
        </p:spPr>
        <p:txBody>
          <a:bodyPr wrap="none" rtlCol="0">
            <a:spAutoFit/>
          </a:bodyPr>
          <a:lstStyle/>
          <a:p>
            <a:pPr algn="ctr"/>
            <a:r>
              <a:rPr kumimoji="1" lang="en-US" altLang="ja-JP" sz="1400" dirty="0" err="1" smtClean="0">
                <a:solidFill>
                  <a:srgbClr val="FF0000"/>
                </a:solidFill>
              </a:rPr>
              <a:t>add.rb</a:t>
            </a:r>
            <a:endParaRPr kumimoji="1" lang="en-US" altLang="ja-JP" sz="1400" dirty="0" smtClean="0">
              <a:solidFill>
                <a:srgbClr val="FF0000"/>
              </a:solidFill>
            </a:endParaRPr>
          </a:p>
          <a:p>
            <a:pPr algn="ctr"/>
            <a:r>
              <a:rPr kumimoji="1" lang="en-US" altLang="ja-JP" sz="1400" dirty="0" err="1" smtClean="0">
                <a:solidFill>
                  <a:srgbClr val="FF0000"/>
                </a:solidFill>
              </a:rPr>
              <a:t>commit.rb</a:t>
            </a:r>
            <a:endParaRPr kumimoji="1" lang="en-US" altLang="ja-JP" sz="1400" dirty="0" smtClean="0">
              <a:solidFill>
                <a:srgbClr val="FF0000"/>
              </a:solidFill>
            </a:endParaRPr>
          </a:p>
          <a:p>
            <a:pPr algn="ctr"/>
            <a:r>
              <a:rPr kumimoji="1" lang="en-US" altLang="ja-JP" sz="1400" dirty="0" err="1" smtClean="0">
                <a:solidFill>
                  <a:srgbClr val="FF0000"/>
                </a:solidFill>
              </a:rPr>
              <a:t>push.rb</a:t>
            </a:r>
            <a:endParaRPr kumimoji="1" lang="ja-JP" altLang="en-US" sz="1400" dirty="0">
              <a:solidFill>
                <a:srgbClr val="FF0000"/>
              </a:solidFill>
            </a:endParaRPr>
          </a:p>
        </p:txBody>
      </p:sp>
      <p:sp>
        <p:nvSpPr>
          <p:cNvPr id="26" name="テキスト ボックス 25"/>
          <p:cNvSpPr txBox="1"/>
          <p:nvPr/>
        </p:nvSpPr>
        <p:spPr>
          <a:xfrm>
            <a:off x="295388" y="1050547"/>
            <a:ext cx="8743099" cy="830997"/>
          </a:xfrm>
          <a:prstGeom prst="rect">
            <a:avLst/>
          </a:prstGeom>
          <a:noFill/>
        </p:spPr>
        <p:txBody>
          <a:bodyPr wrap="none" rtlCol="0">
            <a:spAutoFit/>
          </a:bodyPr>
          <a:lstStyle/>
          <a:p>
            <a:r>
              <a:rPr kumimoji="1" lang="en-US" altLang="ja-JP" sz="2400" dirty="0" smtClean="0"/>
              <a:t>Straightforward conversion from Shapefile to binary vector tiles</a:t>
            </a:r>
          </a:p>
          <a:p>
            <a:r>
              <a:rPr kumimoji="1" lang="en-US" altLang="ja-JP" sz="2400" dirty="0"/>
              <a:t>A</a:t>
            </a:r>
            <a:r>
              <a:rPr kumimoji="1" lang="en-US" altLang="ja-JP" sz="2400" dirty="0" smtClean="0"/>
              <a:t>ll attributes and geometries are kept.</a:t>
            </a:r>
            <a:endParaRPr kumimoji="1" lang="ja-JP" altLang="en-US" sz="2400" dirty="0"/>
          </a:p>
        </p:txBody>
      </p:sp>
      <p:sp>
        <p:nvSpPr>
          <p:cNvPr id="28" name="テキスト ボックス 27"/>
          <p:cNvSpPr txBox="1"/>
          <p:nvPr/>
        </p:nvSpPr>
        <p:spPr>
          <a:xfrm>
            <a:off x="1314266" y="4540588"/>
            <a:ext cx="1736373" cy="523220"/>
          </a:xfrm>
          <a:prstGeom prst="rect">
            <a:avLst/>
          </a:prstGeom>
          <a:noFill/>
        </p:spPr>
        <p:txBody>
          <a:bodyPr wrap="none" rtlCol="0">
            <a:spAutoFit/>
          </a:bodyPr>
          <a:lstStyle/>
          <a:p>
            <a:r>
              <a:rPr kumimoji="1" lang="en-US" altLang="ja-JP" sz="1400" dirty="0">
                <a:solidFill>
                  <a:srgbClr val="FFC000"/>
                </a:solidFill>
              </a:rPr>
              <a:t>s</a:t>
            </a:r>
            <a:r>
              <a:rPr kumimoji="1" lang="en-US" altLang="ja-JP" sz="1400" dirty="0" smtClean="0">
                <a:solidFill>
                  <a:srgbClr val="FFC000"/>
                </a:solidFill>
              </a:rPr>
              <a:t>ome data cleaning</a:t>
            </a:r>
          </a:p>
          <a:p>
            <a:r>
              <a:rPr kumimoji="1" lang="en-US" altLang="ja-JP" sz="1400" dirty="0" smtClean="0">
                <a:solidFill>
                  <a:srgbClr val="FFC000"/>
                </a:solidFill>
              </a:rPr>
              <a:t>included</a:t>
            </a:r>
          </a:p>
        </p:txBody>
      </p:sp>
      <p:sp>
        <p:nvSpPr>
          <p:cNvPr id="29" name="テキスト ボックス 28"/>
          <p:cNvSpPr txBox="1"/>
          <p:nvPr/>
        </p:nvSpPr>
        <p:spPr>
          <a:xfrm>
            <a:off x="3765112" y="4540588"/>
            <a:ext cx="2114681" cy="523220"/>
          </a:xfrm>
          <a:prstGeom prst="rect">
            <a:avLst/>
          </a:prstGeom>
          <a:noFill/>
        </p:spPr>
        <p:txBody>
          <a:bodyPr wrap="none" rtlCol="0">
            <a:spAutoFit/>
          </a:bodyPr>
          <a:lstStyle/>
          <a:p>
            <a:r>
              <a:rPr kumimoji="1" lang="en-US" altLang="ja-JP" sz="1400" dirty="0" smtClean="0">
                <a:solidFill>
                  <a:srgbClr val="FFC000"/>
                </a:solidFill>
              </a:rPr>
              <a:t>call </a:t>
            </a:r>
            <a:r>
              <a:rPr kumimoji="1" lang="en-US" altLang="ja-JP" sz="1400" dirty="0" err="1" smtClean="0">
                <a:solidFill>
                  <a:srgbClr val="FFC000"/>
                </a:solidFill>
              </a:rPr>
              <a:t>tippecanoe</a:t>
            </a:r>
            <a:endParaRPr kumimoji="1" lang="en-US" altLang="ja-JP" sz="1400" dirty="0" smtClean="0">
              <a:solidFill>
                <a:srgbClr val="FFC000"/>
              </a:solidFill>
            </a:endParaRPr>
          </a:p>
          <a:p>
            <a:r>
              <a:rPr kumimoji="1" lang="en-US" altLang="ja-JP" sz="1400" dirty="0" smtClean="0">
                <a:solidFill>
                  <a:srgbClr val="FFC000"/>
                </a:solidFill>
              </a:rPr>
              <a:t>extract tiles from </a:t>
            </a:r>
            <a:r>
              <a:rPr kumimoji="1" lang="en-US" altLang="ja-JP" sz="1400" dirty="0" err="1" smtClean="0">
                <a:solidFill>
                  <a:srgbClr val="FFC000"/>
                </a:solidFill>
              </a:rPr>
              <a:t>mbtiles</a:t>
            </a:r>
            <a:endParaRPr kumimoji="1" lang="en-US" altLang="ja-JP" sz="1400" dirty="0" smtClean="0">
              <a:solidFill>
                <a:srgbClr val="FFC000"/>
              </a:solidFill>
            </a:endParaRPr>
          </a:p>
        </p:txBody>
      </p:sp>
      <p:sp>
        <p:nvSpPr>
          <p:cNvPr id="30" name="テキスト ボックス 29"/>
          <p:cNvSpPr txBox="1"/>
          <p:nvPr/>
        </p:nvSpPr>
        <p:spPr>
          <a:xfrm>
            <a:off x="2840946" y="5130161"/>
            <a:ext cx="3493264" cy="369332"/>
          </a:xfrm>
          <a:prstGeom prst="rect">
            <a:avLst/>
          </a:prstGeom>
          <a:noFill/>
        </p:spPr>
        <p:txBody>
          <a:bodyPr wrap="none" rtlCol="0">
            <a:spAutoFit/>
          </a:bodyPr>
          <a:lstStyle/>
          <a:p>
            <a:r>
              <a:rPr kumimoji="1" lang="en-US" altLang="ja-JP" dirty="0" smtClean="0">
                <a:solidFill>
                  <a:srgbClr val="FF0000"/>
                </a:solidFill>
              </a:rPr>
              <a:t>* </a:t>
            </a:r>
            <a:r>
              <a:rPr kumimoji="1" lang="en-US" altLang="ja-JP" dirty="0" err="1" smtClean="0">
                <a:solidFill>
                  <a:srgbClr val="FF0000"/>
                </a:solidFill>
              </a:rPr>
              <a:t>mbview</a:t>
            </a:r>
            <a:r>
              <a:rPr kumimoji="1" lang="en-US" altLang="ja-JP" dirty="0" smtClean="0">
                <a:solidFill>
                  <a:srgbClr val="FF0000"/>
                </a:solidFill>
              </a:rPr>
              <a:t> was great for checking</a:t>
            </a:r>
            <a:endParaRPr kumimoji="1" lang="ja-JP" altLang="en-US" dirty="0">
              <a:solidFill>
                <a:srgbClr val="FF0000"/>
              </a:solidFill>
            </a:endParaRPr>
          </a:p>
        </p:txBody>
      </p:sp>
      <p:sp>
        <p:nvSpPr>
          <p:cNvPr id="23" name="テキスト ボックス 22"/>
          <p:cNvSpPr txBox="1"/>
          <p:nvPr/>
        </p:nvSpPr>
        <p:spPr>
          <a:xfrm>
            <a:off x="295388" y="1836789"/>
            <a:ext cx="8824852" cy="400110"/>
          </a:xfrm>
          <a:prstGeom prst="rect">
            <a:avLst/>
          </a:prstGeom>
          <a:noFill/>
        </p:spPr>
        <p:txBody>
          <a:bodyPr wrap="none" rtlCol="0">
            <a:spAutoFit/>
          </a:bodyPr>
          <a:lstStyle/>
          <a:p>
            <a:r>
              <a:rPr kumimoji="1" lang="en-US" altLang="ja-JP" sz="2000" dirty="0" smtClean="0">
                <a:solidFill>
                  <a:schemeClr val="bg1">
                    <a:lumMod val="50000"/>
                  </a:schemeClr>
                </a:solidFill>
                <a:latin typeface="Klee Medium" charset="-128"/>
                <a:ea typeface="Klee Medium" charset="-128"/>
                <a:cs typeface="Klee Medium" charset="-128"/>
              </a:rPr>
              <a:t>Shapefile </a:t>
            </a:r>
            <a:r>
              <a:rPr kumimoji="1" lang="ja-JP" altLang="en-US" sz="2000" dirty="0" smtClean="0">
                <a:solidFill>
                  <a:schemeClr val="bg1">
                    <a:lumMod val="50000"/>
                  </a:schemeClr>
                </a:solidFill>
                <a:latin typeface="Klee Medium" charset="-128"/>
                <a:ea typeface="Klee Medium" charset="-128"/>
                <a:cs typeface="Klee Medium" charset="-128"/>
              </a:rPr>
              <a:t>からバイナリベクトルタイルに変換。属性・幾何はそのまま保持</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24" name="円/楕円 23"/>
          <p:cNvSpPr/>
          <p:nvPr/>
        </p:nvSpPr>
        <p:spPr>
          <a:xfrm>
            <a:off x="53028" y="573238"/>
            <a:ext cx="2437838" cy="415163"/>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サウンド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443963456"/>
      </p:ext>
    </p:extLst>
  </p:cSld>
  <p:clrMapOvr>
    <a:masterClrMapping/>
  </p:clrMapOvr>
  <p:transition advTm="11006">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6981087" y="6409206"/>
            <a:ext cx="2057400" cy="365125"/>
          </a:xfrm>
        </p:spPr>
        <p:txBody>
          <a:bodyPr/>
          <a:lstStyle/>
          <a:p>
            <a:fld id="{D57F1E4F-1CFF-5643-939E-217C01CDF565}" type="slidenum">
              <a:rPr lang="en-US" smtClean="0"/>
              <a:pPr/>
              <a:t>13</a:t>
            </a:fld>
            <a:endParaRPr lang="en-US" dirty="0"/>
          </a:p>
        </p:txBody>
      </p:sp>
      <p:pic>
        <p:nvPicPr>
          <p:cNvPr id="3" name="図 2"/>
          <p:cNvPicPr>
            <a:picLocks noChangeAspect="1"/>
          </p:cNvPicPr>
          <p:nvPr/>
        </p:nvPicPr>
        <p:blipFill>
          <a:blip r:embed="rId5"/>
          <a:stretch>
            <a:fillRect/>
          </a:stretch>
        </p:blipFill>
        <p:spPr>
          <a:xfrm>
            <a:off x="0" y="0"/>
            <a:ext cx="9144000" cy="999841"/>
          </a:xfrm>
          <a:prstGeom prst="rect">
            <a:avLst/>
          </a:prstGeom>
        </p:spPr>
      </p:pic>
      <p:sp>
        <p:nvSpPr>
          <p:cNvPr id="4" name="角丸四角形 3"/>
          <p:cNvSpPr/>
          <p:nvPr/>
        </p:nvSpPr>
        <p:spPr>
          <a:xfrm>
            <a:off x="314794" y="312512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Shapefile</a:t>
            </a:r>
            <a:endParaRPr kumimoji="1" lang="ja-JP" altLang="en-US" dirty="0"/>
          </a:p>
        </p:txBody>
      </p:sp>
      <p:sp>
        <p:nvSpPr>
          <p:cNvPr id="5" name="角丸四角形 4"/>
          <p:cNvSpPr/>
          <p:nvPr/>
        </p:nvSpPr>
        <p:spPr>
          <a:xfrm>
            <a:off x="2490866" y="3125119"/>
            <a:ext cx="1543987" cy="1349115"/>
          </a:xfrm>
          <a:prstGeom prst="roundRect">
            <a:avLst/>
          </a:prstGeom>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GeoJSON</a:t>
            </a:r>
            <a:endParaRPr kumimoji="1" lang="ja-JP" altLang="en-US" dirty="0"/>
          </a:p>
        </p:txBody>
      </p:sp>
      <p:sp>
        <p:nvSpPr>
          <p:cNvPr id="6" name="角丸四角形 5"/>
          <p:cNvSpPr/>
          <p:nvPr/>
        </p:nvSpPr>
        <p:spPr>
          <a:xfrm>
            <a:off x="4666938" y="3125118"/>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Binary Vector Tile</a:t>
            </a:r>
            <a:r>
              <a:rPr kumimoji="1" lang="en-US" altLang="ja-JP" baseline="30000" dirty="0" smtClean="0"/>
              <a:t>*1</a:t>
            </a:r>
            <a:endParaRPr kumimoji="1" lang="ja-JP" altLang="en-US" baseline="30000" dirty="0"/>
          </a:p>
        </p:txBody>
      </p:sp>
      <p:sp>
        <p:nvSpPr>
          <p:cNvPr id="7" name="テキスト ボックス 6"/>
          <p:cNvSpPr txBox="1"/>
          <p:nvPr/>
        </p:nvSpPr>
        <p:spPr>
          <a:xfrm>
            <a:off x="314794" y="5987019"/>
            <a:ext cx="3765774" cy="523220"/>
          </a:xfrm>
          <a:prstGeom prst="rect">
            <a:avLst/>
          </a:prstGeom>
          <a:noFill/>
        </p:spPr>
        <p:txBody>
          <a:bodyPr wrap="none" rtlCol="0">
            <a:spAutoFit/>
          </a:bodyPr>
          <a:lstStyle/>
          <a:p>
            <a:r>
              <a:rPr kumimoji="1" lang="en-US" altLang="ja-JP" sz="1400" dirty="0" smtClean="0"/>
              <a:t>*1 </a:t>
            </a:r>
            <a:r>
              <a:rPr kumimoji="1" lang="en-US" altLang="ja-JP" sz="1400" dirty="0" smtClean="0">
                <a:hlinkClick r:id="rId6"/>
              </a:rPr>
              <a:t>https</a:t>
            </a:r>
            <a:r>
              <a:rPr kumimoji="1" lang="en-US" altLang="ja-JP" sz="1400" dirty="0">
                <a:hlinkClick r:id="rId6"/>
              </a:rPr>
              <a:t>://</a:t>
            </a:r>
            <a:r>
              <a:rPr kumimoji="1" lang="en-US" altLang="ja-JP" sz="1400" dirty="0" smtClean="0">
                <a:hlinkClick r:id="rId6"/>
              </a:rPr>
              <a:t>github.com/mapbox/vector-tile-spec</a:t>
            </a:r>
            <a:endParaRPr kumimoji="1" lang="en-US" altLang="ja-JP" sz="1400" dirty="0" smtClean="0"/>
          </a:p>
          <a:p>
            <a:r>
              <a:rPr kumimoji="1" lang="en-US" altLang="ja-JP" sz="1400" dirty="0"/>
              <a:t>*2 </a:t>
            </a:r>
            <a:r>
              <a:rPr kumimoji="1" lang="en-US" altLang="ja-JP" sz="1400" dirty="0">
                <a:hlinkClick r:id="rId7"/>
              </a:rPr>
              <a:t>https://</a:t>
            </a:r>
            <a:r>
              <a:rPr kumimoji="1" lang="en-US" altLang="ja-JP" sz="1400" dirty="0" smtClean="0">
                <a:hlinkClick r:id="rId7"/>
              </a:rPr>
              <a:t>pages.github.com</a:t>
            </a:r>
            <a:r>
              <a:rPr kumimoji="1" lang="en-US" altLang="ja-JP" sz="1400" dirty="0" smtClean="0"/>
              <a:t> </a:t>
            </a:r>
            <a:endParaRPr kumimoji="1" lang="ja-JP" altLang="en-US" sz="1400" dirty="0"/>
          </a:p>
        </p:txBody>
      </p:sp>
      <p:sp>
        <p:nvSpPr>
          <p:cNvPr id="8" name="正方形/長方形 7"/>
          <p:cNvSpPr/>
          <p:nvPr/>
        </p:nvSpPr>
        <p:spPr>
          <a:xfrm>
            <a:off x="7180289" y="3125118"/>
            <a:ext cx="1514006" cy="1349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External gratis hosting</a:t>
            </a:r>
            <a:r>
              <a:rPr kumimoji="1" lang="en-US" altLang="ja-JP" baseline="30000" dirty="0" smtClean="0"/>
              <a:t>*2</a:t>
            </a:r>
            <a:endParaRPr kumimoji="1" lang="ja-JP" altLang="en-US" baseline="30000" dirty="0"/>
          </a:p>
        </p:txBody>
      </p:sp>
      <p:sp>
        <p:nvSpPr>
          <p:cNvPr id="10" name="左中かっこ 9"/>
          <p:cNvSpPr/>
          <p:nvPr/>
        </p:nvSpPr>
        <p:spPr>
          <a:xfrm rot="5400000">
            <a:off x="3489904" y="246821"/>
            <a:ext cx="317901" cy="51241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テキスト ボックス 10"/>
          <p:cNvSpPr txBox="1"/>
          <p:nvPr/>
        </p:nvSpPr>
        <p:spPr>
          <a:xfrm>
            <a:off x="3043560" y="2280607"/>
            <a:ext cx="1210588" cy="369332"/>
          </a:xfrm>
          <a:prstGeom prst="rect">
            <a:avLst/>
          </a:prstGeom>
          <a:noFill/>
        </p:spPr>
        <p:txBody>
          <a:bodyPr wrap="none" rtlCol="0">
            <a:spAutoFit/>
          </a:bodyPr>
          <a:lstStyle/>
          <a:p>
            <a:r>
              <a:rPr kumimoji="1" lang="en-US" altLang="ja-JP" dirty="0" err="1" smtClean="0">
                <a:solidFill>
                  <a:srgbClr val="FF0000"/>
                </a:solidFill>
              </a:rPr>
              <a:t>convert.rb</a:t>
            </a:r>
            <a:endParaRPr kumimoji="1" lang="ja-JP" altLang="en-US" dirty="0">
              <a:solidFill>
                <a:srgbClr val="FF0000"/>
              </a:solidFill>
            </a:endParaRPr>
          </a:p>
        </p:txBody>
      </p:sp>
      <p:cxnSp>
        <p:nvCxnSpPr>
          <p:cNvPr id="13" name="直線矢印コネクタ 12"/>
          <p:cNvCxnSpPr>
            <a:stCxn id="4" idx="3"/>
            <a:endCxn id="5" idx="1"/>
          </p:cNvCxnSpPr>
          <p:nvPr/>
        </p:nvCxnSpPr>
        <p:spPr>
          <a:xfrm flipV="1">
            <a:off x="1858781" y="3799677"/>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5" idx="3"/>
            <a:endCxn id="6" idx="1"/>
          </p:cNvCxnSpPr>
          <p:nvPr/>
        </p:nvCxnSpPr>
        <p:spPr>
          <a:xfrm flipV="1">
            <a:off x="4034853" y="3799676"/>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a:stCxn id="6" idx="3"/>
            <a:endCxn id="8" idx="1"/>
          </p:cNvCxnSpPr>
          <p:nvPr/>
        </p:nvCxnSpPr>
        <p:spPr>
          <a:xfrm>
            <a:off x="6210925" y="3799676"/>
            <a:ext cx="969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7453826" y="6269037"/>
            <a:ext cx="966931" cy="369332"/>
          </a:xfrm>
          <a:prstGeom prst="rect">
            <a:avLst/>
          </a:prstGeom>
          <a:noFill/>
        </p:spPr>
        <p:txBody>
          <a:bodyPr wrap="none" rtlCol="0">
            <a:spAutoFit/>
          </a:bodyPr>
          <a:lstStyle/>
          <a:p>
            <a:r>
              <a:rPr kumimoji="1" lang="en-US" altLang="ja-JP" smtClean="0"/>
              <a:t>Internet</a:t>
            </a:r>
            <a:endParaRPr kumimoji="1" lang="ja-JP" altLang="en-US" dirty="0"/>
          </a:p>
        </p:txBody>
      </p:sp>
      <p:cxnSp>
        <p:nvCxnSpPr>
          <p:cNvPr id="22" name="直線矢印コネクタ 21"/>
          <p:cNvCxnSpPr>
            <a:stCxn id="8" idx="2"/>
            <a:endCxn id="21" idx="0"/>
          </p:cNvCxnSpPr>
          <p:nvPr/>
        </p:nvCxnSpPr>
        <p:spPr>
          <a:xfrm>
            <a:off x="7937292" y="4474233"/>
            <a:ext cx="0" cy="1794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正方形/長方形 8"/>
          <p:cNvSpPr/>
          <p:nvPr/>
        </p:nvSpPr>
        <p:spPr>
          <a:xfrm>
            <a:off x="4529870" y="5639662"/>
            <a:ext cx="4330700" cy="307777"/>
          </a:xfrm>
          <a:prstGeom prst="rect">
            <a:avLst/>
          </a:prstGeom>
          <a:solidFill>
            <a:schemeClr val="bg1"/>
          </a:solidFill>
        </p:spPr>
        <p:txBody>
          <a:bodyPr wrap="square">
            <a:spAutoFit/>
          </a:bodyPr>
          <a:lstStyle/>
          <a:p>
            <a:r>
              <a:rPr lang="ja-JP" altLang="en-US" sz="1400" dirty="0"/>
              <a:t>https://globalmaps-vt.github.io/gmjp2vt</a:t>
            </a:r>
            <a:r>
              <a:rPr lang="ja-JP" altLang="en-US" sz="1400" dirty="0" smtClean="0"/>
              <a:t>/</a:t>
            </a:r>
            <a:r>
              <a:rPr lang="en-US" altLang="ja-JP" sz="1400" dirty="0" smtClean="0"/>
              <a:t>{z}</a:t>
            </a:r>
            <a:r>
              <a:rPr lang="ja-JP" altLang="en-US" sz="1400" dirty="0" smtClean="0"/>
              <a:t>/</a:t>
            </a:r>
            <a:r>
              <a:rPr lang="en-US" altLang="ja-JP" sz="1400" dirty="0" smtClean="0"/>
              <a:t>{x}</a:t>
            </a:r>
            <a:r>
              <a:rPr lang="ja-JP" altLang="en-US" sz="1400" dirty="0" smtClean="0"/>
              <a:t>/</a:t>
            </a:r>
            <a:r>
              <a:rPr lang="en-US" altLang="ja-JP" sz="1400" dirty="0" smtClean="0"/>
              <a:t>{y}</a:t>
            </a:r>
            <a:r>
              <a:rPr lang="ja-JP" altLang="en-US" sz="1400" dirty="0" smtClean="0"/>
              <a:t>.</a:t>
            </a:r>
            <a:r>
              <a:rPr lang="ja-JP" altLang="en-US" sz="1400" dirty="0"/>
              <a:t>mvt</a:t>
            </a:r>
          </a:p>
        </p:txBody>
      </p:sp>
      <p:sp>
        <p:nvSpPr>
          <p:cNvPr id="25" name="テキスト ボックス 24"/>
          <p:cNvSpPr txBox="1"/>
          <p:nvPr/>
        </p:nvSpPr>
        <p:spPr>
          <a:xfrm>
            <a:off x="6210152" y="3028758"/>
            <a:ext cx="970137" cy="738664"/>
          </a:xfrm>
          <a:prstGeom prst="rect">
            <a:avLst/>
          </a:prstGeom>
          <a:noFill/>
        </p:spPr>
        <p:txBody>
          <a:bodyPr wrap="none" rtlCol="0">
            <a:spAutoFit/>
          </a:bodyPr>
          <a:lstStyle/>
          <a:p>
            <a:pPr algn="ctr"/>
            <a:r>
              <a:rPr kumimoji="1" lang="en-US" altLang="ja-JP" sz="1400" dirty="0" err="1" smtClean="0">
                <a:solidFill>
                  <a:srgbClr val="FF0000"/>
                </a:solidFill>
              </a:rPr>
              <a:t>add.rb</a:t>
            </a:r>
            <a:endParaRPr kumimoji="1" lang="en-US" altLang="ja-JP" sz="1400" dirty="0" smtClean="0">
              <a:solidFill>
                <a:srgbClr val="FF0000"/>
              </a:solidFill>
            </a:endParaRPr>
          </a:p>
          <a:p>
            <a:pPr algn="ctr"/>
            <a:r>
              <a:rPr kumimoji="1" lang="en-US" altLang="ja-JP" sz="1400" dirty="0" err="1" smtClean="0">
                <a:solidFill>
                  <a:srgbClr val="FF0000"/>
                </a:solidFill>
              </a:rPr>
              <a:t>commit.rb</a:t>
            </a:r>
            <a:endParaRPr kumimoji="1" lang="en-US" altLang="ja-JP" sz="1400" dirty="0" smtClean="0">
              <a:solidFill>
                <a:srgbClr val="FF0000"/>
              </a:solidFill>
            </a:endParaRPr>
          </a:p>
          <a:p>
            <a:pPr algn="ctr"/>
            <a:r>
              <a:rPr kumimoji="1" lang="en-US" altLang="ja-JP" sz="1400" dirty="0" err="1" smtClean="0">
                <a:solidFill>
                  <a:srgbClr val="FF0000"/>
                </a:solidFill>
              </a:rPr>
              <a:t>push.rb</a:t>
            </a:r>
            <a:endParaRPr kumimoji="1" lang="ja-JP" altLang="en-US" sz="1400" dirty="0">
              <a:solidFill>
                <a:srgbClr val="FF0000"/>
              </a:solidFill>
            </a:endParaRPr>
          </a:p>
        </p:txBody>
      </p:sp>
      <p:sp>
        <p:nvSpPr>
          <p:cNvPr id="26" name="テキスト ボックス 25"/>
          <p:cNvSpPr txBox="1"/>
          <p:nvPr/>
        </p:nvSpPr>
        <p:spPr>
          <a:xfrm>
            <a:off x="295388" y="1050547"/>
            <a:ext cx="8743099" cy="830997"/>
          </a:xfrm>
          <a:prstGeom prst="rect">
            <a:avLst/>
          </a:prstGeom>
          <a:noFill/>
        </p:spPr>
        <p:txBody>
          <a:bodyPr wrap="none" rtlCol="0">
            <a:spAutoFit/>
          </a:bodyPr>
          <a:lstStyle/>
          <a:p>
            <a:r>
              <a:rPr kumimoji="1" lang="en-US" altLang="ja-JP" sz="2400" u="sng" dirty="0" smtClean="0"/>
              <a:t>Straightforward conversion from Shapefile to binary vector tiles</a:t>
            </a:r>
          </a:p>
          <a:p>
            <a:r>
              <a:rPr kumimoji="1" lang="en-US" altLang="ja-JP" sz="2400" u="sng" dirty="0"/>
              <a:t>A</a:t>
            </a:r>
            <a:r>
              <a:rPr kumimoji="1" lang="en-US" altLang="ja-JP" sz="2400" u="sng" dirty="0" smtClean="0"/>
              <a:t>ll attributes and geometries are kept.</a:t>
            </a:r>
            <a:endParaRPr kumimoji="1" lang="ja-JP" altLang="en-US" sz="2400" u="sng" dirty="0"/>
          </a:p>
        </p:txBody>
      </p:sp>
      <p:sp>
        <p:nvSpPr>
          <p:cNvPr id="28" name="テキスト ボックス 27"/>
          <p:cNvSpPr txBox="1"/>
          <p:nvPr/>
        </p:nvSpPr>
        <p:spPr>
          <a:xfrm>
            <a:off x="1314266" y="4540588"/>
            <a:ext cx="1736373" cy="523220"/>
          </a:xfrm>
          <a:prstGeom prst="rect">
            <a:avLst/>
          </a:prstGeom>
          <a:noFill/>
        </p:spPr>
        <p:txBody>
          <a:bodyPr wrap="none" rtlCol="0">
            <a:spAutoFit/>
          </a:bodyPr>
          <a:lstStyle/>
          <a:p>
            <a:r>
              <a:rPr kumimoji="1" lang="en-US" altLang="ja-JP" sz="1400" dirty="0">
                <a:solidFill>
                  <a:srgbClr val="FFC000"/>
                </a:solidFill>
              </a:rPr>
              <a:t>s</a:t>
            </a:r>
            <a:r>
              <a:rPr kumimoji="1" lang="en-US" altLang="ja-JP" sz="1400" dirty="0" smtClean="0">
                <a:solidFill>
                  <a:srgbClr val="FFC000"/>
                </a:solidFill>
              </a:rPr>
              <a:t>ome data cleaning</a:t>
            </a:r>
          </a:p>
          <a:p>
            <a:r>
              <a:rPr kumimoji="1" lang="en-US" altLang="ja-JP" sz="1400" dirty="0" smtClean="0">
                <a:solidFill>
                  <a:srgbClr val="FFC000"/>
                </a:solidFill>
              </a:rPr>
              <a:t>included</a:t>
            </a:r>
          </a:p>
        </p:txBody>
      </p:sp>
      <p:sp>
        <p:nvSpPr>
          <p:cNvPr id="29" name="テキスト ボックス 28"/>
          <p:cNvSpPr txBox="1"/>
          <p:nvPr/>
        </p:nvSpPr>
        <p:spPr>
          <a:xfrm>
            <a:off x="3765112" y="4540588"/>
            <a:ext cx="2114681" cy="523220"/>
          </a:xfrm>
          <a:prstGeom prst="rect">
            <a:avLst/>
          </a:prstGeom>
          <a:noFill/>
        </p:spPr>
        <p:txBody>
          <a:bodyPr wrap="none" rtlCol="0">
            <a:spAutoFit/>
          </a:bodyPr>
          <a:lstStyle/>
          <a:p>
            <a:r>
              <a:rPr kumimoji="1" lang="en-US" altLang="ja-JP" sz="1400" dirty="0" smtClean="0">
                <a:solidFill>
                  <a:srgbClr val="FFC000"/>
                </a:solidFill>
              </a:rPr>
              <a:t>call </a:t>
            </a:r>
            <a:r>
              <a:rPr kumimoji="1" lang="en-US" altLang="ja-JP" sz="1400" dirty="0" err="1" smtClean="0">
                <a:solidFill>
                  <a:srgbClr val="FFC000"/>
                </a:solidFill>
              </a:rPr>
              <a:t>tippecanoe</a:t>
            </a:r>
            <a:endParaRPr kumimoji="1" lang="en-US" altLang="ja-JP" sz="1400" dirty="0" smtClean="0">
              <a:solidFill>
                <a:srgbClr val="FFC000"/>
              </a:solidFill>
            </a:endParaRPr>
          </a:p>
          <a:p>
            <a:r>
              <a:rPr kumimoji="1" lang="en-US" altLang="ja-JP" sz="1400" dirty="0" smtClean="0">
                <a:solidFill>
                  <a:srgbClr val="FFC000"/>
                </a:solidFill>
              </a:rPr>
              <a:t>extract tiles from </a:t>
            </a:r>
            <a:r>
              <a:rPr kumimoji="1" lang="en-US" altLang="ja-JP" sz="1400" dirty="0" err="1" smtClean="0">
                <a:solidFill>
                  <a:srgbClr val="FFC000"/>
                </a:solidFill>
              </a:rPr>
              <a:t>mbtiles</a:t>
            </a:r>
            <a:endParaRPr kumimoji="1" lang="en-US" altLang="ja-JP" sz="1400" dirty="0" smtClean="0">
              <a:solidFill>
                <a:srgbClr val="FFC000"/>
              </a:solidFill>
            </a:endParaRPr>
          </a:p>
        </p:txBody>
      </p:sp>
      <p:sp>
        <p:nvSpPr>
          <p:cNvPr id="30" name="テキスト ボックス 29"/>
          <p:cNvSpPr txBox="1"/>
          <p:nvPr/>
        </p:nvSpPr>
        <p:spPr>
          <a:xfrm>
            <a:off x="2840946" y="5130161"/>
            <a:ext cx="3493264" cy="369332"/>
          </a:xfrm>
          <a:prstGeom prst="rect">
            <a:avLst/>
          </a:prstGeom>
          <a:noFill/>
        </p:spPr>
        <p:txBody>
          <a:bodyPr wrap="none" rtlCol="0">
            <a:spAutoFit/>
          </a:bodyPr>
          <a:lstStyle/>
          <a:p>
            <a:r>
              <a:rPr kumimoji="1" lang="en-US" altLang="ja-JP" dirty="0" smtClean="0">
                <a:solidFill>
                  <a:srgbClr val="FF0000"/>
                </a:solidFill>
              </a:rPr>
              <a:t>* </a:t>
            </a:r>
            <a:r>
              <a:rPr kumimoji="1" lang="en-US" altLang="ja-JP" dirty="0" err="1" smtClean="0">
                <a:solidFill>
                  <a:srgbClr val="FF0000"/>
                </a:solidFill>
              </a:rPr>
              <a:t>mbview</a:t>
            </a:r>
            <a:r>
              <a:rPr kumimoji="1" lang="en-US" altLang="ja-JP" dirty="0" smtClean="0">
                <a:solidFill>
                  <a:srgbClr val="FF0000"/>
                </a:solidFill>
              </a:rPr>
              <a:t> was great for checking</a:t>
            </a:r>
            <a:endParaRPr kumimoji="1" lang="ja-JP" altLang="en-US" dirty="0">
              <a:solidFill>
                <a:srgbClr val="FF0000"/>
              </a:solidFill>
            </a:endParaRPr>
          </a:p>
        </p:txBody>
      </p:sp>
      <p:sp>
        <p:nvSpPr>
          <p:cNvPr id="23" name="テキスト ボックス 22"/>
          <p:cNvSpPr txBox="1"/>
          <p:nvPr/>
        </p:nvSpPr>
        <p:spPr>
          <a:xfrm>
            <a:off x="295388" y="1836789"/>
            <a:ext cx="8824852" cy="400110"/>
          </a:xfrm>
          <a:prstGeom prst="rect">
            <a:avLst/>
          </a:prstGeom>
          <a:noFill/>
        </p:spPr>
        <p:txBody>
          <a:bodyPr wrap="none" rtlCol="0">
            <a:spAutoFit/>
          </a:bodyPr>
          <a:lstStyle/>
          <a:p>
            <a:r>
              <a:rPr kumimoji="1" lang="en-US" altLang="ja-JP" sz="2000" dirty="0" smtClean="0">
                <a:solidFill>
                  <a:schemeClr val="bg1">
                    <a:lumMod val="50000"/>
                  </a:schemeClr>
                </a:solidFill>
                <a:latin typeface="Klee Medium" charset="-128"/>
                <a:ea typeface="Klee Medium" charset="-128"/>
                <a:cs typeface="Klee Medium" charset="-128"/>
              </a:rPr>
              <a:t>Shapefile </a:t>
            </a:r>
            <a:r>
              <a:rPr kumimoji="1" lang="ja-JP" altLang="en-US" sz="2000" dirty="0" smtClean="0">
                <a:solidFill>
                  <a:schemeClr val="bg1">
                    <a:lumMod val="50000"/>
                  </a:schemeClr>
                </a:solidFill>
                <a:latin typeface="Klee Medium" charset="-128"/>
                <a:ea typeface="Klee Medium" charset="-128"/>
                <a:cs typeface="Klee Medium" charset="-128"/>
              </a:rPr>
              <a:t>からバイナリベクトルタイルに変換。属性・幾何はそのまま保持</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6" name="サウンド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691556059"/>
      </p:ext>
    </p:extLst>
  </p:cSld>
  <p:clrMapOvr>
    <a:masterClrMapping/>
  </p:clrMapOvr>
  <p:transition advTm="13803">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6981087" y="6409206"/>
            <a:ext cx="2057400" cy="365125"/>
          </a:xfrm>
        </p:spPr>
        <p:txBody>
          <a:bodyPr/>
          <a:lstStyle/>
          <a:p>
            <a:fld id="{D57F1E4F-1CFF-5643-939E-217C01CDF565}" type="slidenum">
              <a:rPr lang="en-US" smtClean="0"/>
              <a:pPr/>
              <a:t>14</a:t>
            </a:fld>
            <a:endParaRPr lang="en-US" dirty="0"/>
          </a:p>
        </p:txBody>
      </p:sp>
      <p:pic>
        <p:nvPicPr>
          <p:cNvPr id="3" name="図 2"/>
          <p:cNvPicPr>
            <a:picLocks noChangeAspect="1"/>
          </p:cNvPicPr>
          <p:nvPr/>
        </p:nvPicPr>
        <p:blipFill>
          <a:blip r:embed="rId5"/>
          <a:stretch>
            <a:fillRect/>
          </a:stretch>
        </p:blipFill>
        <p:spPr>
          <a:xfrm>
            <a:off x="0" y="0"/>
            <a:ext cx="9144000" cy="999841"/>
          </a:xfrm>
          <a:prstGeom prst="rect">
            <a:avLst/>
          </a:prstGeom>
        </p:spPr>
      </p:pic>
      <p:sp>
        <p:nvSpPr>
          <p:cNvPr id="4" name="角丸四角形 3"/>
          <p:cNvSpPr/>
          <p:nvPr/>
        </p:nvSpPr>
        <p:spPr>
          <a:xfrm>
            <a:off x="314794" y="312512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Shapefile</a:t>
            </a:r>
            <a:endParaRPr kumimoji="1" lang="ja-JP" altLang="en-US" dirty="0"/>
          </a:p>
        </p:txBody>
      </p:sp>
      <p:sp>
        <p:nvSpPr>
          <p:cNvPr id="5" name="角丸四角形 4"/>
          <p:cNvSpPr/>
          <p:nvPr/>
        </p:nvSpPr>
        <p:spPr>
          <a:xfrm>
            <a:off x="2490866" y="3125119"/>
            <a:ext cx="1543987" cy="1349115"/>
          </a:xfrm>
          <a:prstGeom prst="roundRect">
            <a:avLst/>
          </a:prstGeom>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GeoJSON</a:t>
            </a:r>
            <a:endParaRPr kumimoji="1" lang="ja-JP" altLang="en-US" dirty="0"/>
          </a:p>
        </p:txBody>
      </p:sp>
      <p:sp>
        <p:nvSpPr>
          <p:cNvPr id="6" name="角丸四角形 5"/>
          <p:cNvSpPr/>
          <p:nvPr/>
        </p:nvSpPr>
        <p:spPr>
          <a:xfrm>
            <a:off x="4666938" y="3125118"/>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Binary Vector Tile</a:t>
            </a:r>
            <a:r>
              <a:rPr kumimoji="1" lang="en-US" altLang="ja-JP" baseline="30000" dirty="0" smtClean="0"/>
              <a:t>*1</a:t>
            </a:r>
            <a:endParaRPr kumimoji="1" lang="ja-JP" altLang="en-US" baseline="30000" dirty="0"/>
          </a:p>
        </p:txBody>
      </p:sp>
      <p:sp>
        <p:nvSpPr>
          <p:cNvPr id="7" name="テキスト ボックス 6"/>
          <p:cNvSpPr txBox="1"/>
          <p:nvPr/>
        </p:nvSpPr>
        <p:spPr>
          <a:xfrm>
            <a:off x="314794" y="5987019"/>
            <a:ext cx="3765774" cy="523220"/>
          </a:xfrm>
          <a:prstGeom prst="rect">
            <a:avLst/>
          </a:prstGeom>
          <a:noFill/>
        </p:spPr>
        <p:txBody>
          <a:bodyPr wrap="none" rtlCol="0">
            <a:spAutoFit/>
          </a:bodyPr>
          <a:lstStyle/>
          <a:p>
            <a:r>
              <a:rPr kumimoji="1" lang="en-US" altLang="ja-JP" sz="1400" dirty="0" smtClean="0"/>
              <a:t>*1 </a:t>
            </a:r>
            <a:r>
              <a:rPr kumimoji="1" lang="en-US" altLang="ja-JP" sz="1400" dirty="0" smtClean="0">
                <a:hlinkClick r:id="rId6"/>
              </a:rPr>
              <a:t>https</a:t>
            </a:r>
            <a:r>
              <a:rPr kumimoji="1" lang="en-US" altLang="ja-JP" sz="1400" dirty="0">
                <a:hlinkClick r:id="rId6"/>
              </a:rPr>
              <a:t>://</a:t>
            </a:r>
            <a:r>
              <a:rPr kumimoji="1" lang="en-US" altLang="ja-JP" sz="1400" dirty="0" smtClean="0">
                <a:hlinkClick r:id="rId6"/>
              </a:rPr>
              <a:t>github.com/mapbox/vector-tile-spec</a:t>
            </a:r>
            <a:endParaRPr kumimoji="1" lang="en-US" altLang="ja-JP" sz="1400" dirty="0" smtClean="0"/>
          </a:p>
          <a:p>
            <a:r>
              <a:rPr kumimoji="1" lang="en-US" altLang="ja-JP" sz="1400" dirty="0"/>
              <a:t>*2 </a:t>
            </a:r>
            <a:r>
              <a:rPr kumimoji="1" lang="en-US" altLang="ja-JP" sz="1400" dirty="0">
                <a:hlinkClick r:id="rId7"/>
              </a:rPr>
              <a:t>https://</a:t>
            </a:r>
            <a:r>
              <a:rPr kumimoji="1" lang="en-US" altLang="ja-JP" sz="1400" dirty="0" smtClean="0">
                <a:hlinkClick r:id="rId7"/>
              </a:rPr>
              <a:t>pages.github.com</a:t>
            </a:r>
            <a:r>
              <a:rPr kumimoji="1" lang="en-US" altLang="ja-JP" sz="1400" dirty="0" smtClean="0"/>
              <a:t> </a:t>
            </a:r>
            <a:endParaRPr kumimoji="1" lang="ja-JP" altLang="en-US" sz="1400" dirty="0"/>
          </a:p>
        </p:txBody>
      </p:sp>
      <p:sp>
        <p:nvSpPr>
          <p:cNvPr id="8" name="正方形/長方形 7"/>
          <p:cNvSpPr/>
          <p:nvPr/>
        </p:nvSpPr>
        <p:spPr>
          <a:xfrm>
            <a:off x="7180289" y="3125118"/>
            <a:ext cx="1514006" cy="1349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External gratis hosting</a:t>
            </a:r>
            <a:r>
              <a:rPr kumimoji="1" lang="en-US" altLang="ja-JP" baseline="30000" dirty="0" smtClean="0"/>
              <a:t>*2</a:t>
            </a:r>
            <a:endParaRPr kumimoji="1" lang="ja-JP" altLang="en-US" baseline="30000" dirty="0"/>
          </a:p>
        </p:txBody>
      </p:sp>
      <p:sp>
        <p:nvSpPr>
          <p:cNvPr id="10" name="左中かっこ 9"/>
          <p:cNvSpPr/>
          <p:nvPr/>
        </p:nvSpPr>
        <p:spPr>
          <a:xfrm rot="5400000">
            <a:off x="3489904" y="246821"/>
            <a:ext cx="317901" cy="51241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テキスト ボックス 10"/>
          <p:cNvSpPr txBox="1"/>
          <p:nvPr/>
        </p:nvSpPr>
        <p:spPr>
          <a:xfrm>
            <a:off x="3043560" y="2280607"/>
            <a:ext cx="1210588" cy="369332"/>
          </a:xfrm>
          <a:prstGeom prst="rect">
            <a:avLst/>
          </a:prstGeom>
          <a:noFill/>
        </p:spPr>
        <p:txBody>
          <a:bodyPr wrap="none" rtlCol="0">
            <a:spAutoFit/>
          </a:bodyPr>
          <a:lstStyle/>
          <a:p>
            <a:r>
              <a:rPr kumimoji="1" lang="en-US" altLang="ja-JP" u="sng" dirty="0" err="1" smtClean="0">
                <a:solidFill>
                  <a:srgbClr val="FF0000"/>
                </a:solidFill>
              </a:rPr>
              <a:t>convert.rb</a:t>
            </a:r>
            <a:endParaRPr kumimoji="1" lang="ja-JP" altLang="en-US" u="sng" dirty="0">
              <a:solidFill>
                <a:srgbClr val="FF0000"/>
              </a:solidFill>
            </a:endParaRPr>
          </a:p>
        </p:txBody>
      </p:sp>
      <p:cxnSp>
        <p:nvCxnSpPr>
          <p:cNvPr id="13" name="直線矢印コネクタ 12"/>
          <p:cNvCxnSpPr>
            <a:stCxn id="4" idx="3"/>
            <a:endCxn id="5" idx="1"/>
          </p:cNvCxnSpPr>
          <p:nvPr/>
        </p:nvCxnSpPr>
        <p:spPr>
          <a:xfrm flipV="1">
            <a:off x="1858781" y="3799677"/>
            <a:ext cx="632085" cy="1"/>
          </a:xfrm>
          <a:prstGeom prst="straightConnector1">
            <a:avLst/>
          </a:prstGeom>
          <a:ln w="50800">
            <a:solidFill>
              <a:srgbClr val="FF0000"/>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5" idx="3"/>
            <a:endCxn id="6" idx="1"/>
          </p:cNvCxnSpPr>
          <p:nvPr/>
        </p:nvCxnSpPr>
        <p:spPr>
          <a:xfrm flipV="1">
            <a:off x="4034853" y="3799676"/>
            <a:ext cx="632085" cy="1"/>
          </a:xfrm>
          <a:prstGeom prst="straightConnector1">
            <a:avLst/>
          </a:prstGeom>
          <a:ln w="50800">
            <a:solidFill>
              <a:srgbClr val="FF0000"/>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a:stCxn id="6" idx="3"/>
            <a:endCxn id="8" idx="1"/>
          </p:cNvCxnSpPr>
          <p:nvPr/>
        </p:nvCxnSpPr>
        <p:spPr>
          <a:xfrm>
            <a:off x="6210925" y="3799676"/>
            <a:ext cx="969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7453826" y="6269037"/>
            <a:ext cx="966931" cy="369332"/>
          </a:xfrm>
          <a:prstGeom prst="rect">
            <a:avLst/>
          </a:prstGeom>
          <a:noFill/>
        </p:spPr>
        <p:txBody>
          <a:bodyPr wrap="none" rtlCol="0">
            <a:spAutoFit/>
          </a:bodyPr>
          <a:lstStyle/>
          <a:p>
            <a:r>
              <a:rPr kumimoji="1" lang="en-US" altLang="ja-JP" smtClean="0"/>
              <a:t>Internet</a:t>
            </a:r>
            <a:endParaRPr kumimoji="1" lang="ja-JP" altLang="en-US" dirty="0"/>
          </a:p>
        </p:txBody>
      </p:sp>
      <p:cxnSp>
        <p:nvCxnSpPr>
          <p:cNvPr id="22" name="直線矢印コネクタ 21"/>
          <p:cNvCxnSpPr>
            <a:stCxn id="8" idx="2"/>
            <a:endCxn id="21" idx="0"/>
          </p:cNvCxnSpPr>
          <p:nvPr/>
        </p:nvCxnSpPr>
        <p:spPr>
          <a:xfrm>
            <a:off x="7937292" y="4474233"/>
            <a:ext cx="0" cy="1794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正方形/長方形 8"/>
          <p:cNvSpPr/>
          <p:nvPr/>
        </p:nvSpPr>
        <p:spPr>
          <a:xfrm>
            <a:off x="4529870" y="5639662"/>
            <a:ext cx="4330700" cy="307777"/>
          </a:xfrm>
          <a:prstGeom prst="rect">
            <a:avLst/>
          </a:prstGeom>
          <a:solidFill>
            <a:schemeClr val="bg1"/>
          </a:solidFill>
        </p:spPr>
        <p:txBody>
          <a:bodyPr wrap="square">
            <a:spAutoFit/>
          </a:bodyPr>
          <a:lstStyle/>
          <a:p>
            <a:r>
              <a:rPr lang="ja-JP" altLang="en-US" sz="1400" dirty="0"/>
              <a:t>https://globalmaps-vt.github.io/gmjp2vt</a:t>
            </a:r>
            <a:r>
              <a:rPr lang="ja-JP" altLang="en-US" sz="1400" dirty="0" smtClean="0"/>
              <a:t>/</a:t>
            </a:r>
            <a:r>
              <a:rPr lang="en-US" altLang="ja-JP" sz="1400" dirty="0" smtClean="0"/>
              <a:t>{z}</a:t>
            </a:r>
            <a:r>
              <a:rPr lang="ja-JP" altLang="en-US" sz="1400" dirty="0" smtClean="0"/>
              <a:t>/</a:t>
            </a:r>
            <a:r>
              <a:rPr lang="en-US" altLang="ja-JP" sz="1400" dirty="0" smtClean="0"/>
              <a:t>{x}</a:t>
            </a:r>
            <a:r>
              <a:rPr lang="ja-JP" altLang="en-US" sz="1400" dirty="0" smtClean="0"/>
              <a:t>/</a:t>
            </a:r>
            <a:r>
              <a:rPr lang="en-US" altLang="ja-JP" sz="1400" dirty="0" smtClean="0"/>
              <a:t>{y}</a:t>
            </a:r>
            <a:r>
              <a:rPr lang="ja-JP" altLang="en-US" sz="1400" dirty="0" smtClean="0"/>
              <a:t>.</a:t>
            </a:r>
            <a:r>
              <a:rPr lang="ja-JP" altLang="en-US" sz="1400" dirty="0"/>
              <a:t>mvt</a:t>
            </a:r>
          </a:p>
        </p:txBody>
      </p:sp>
      <p:sp>
        <p:nvSpPr>
          <p:cNvPr id="25" name="テキスト ボックス 24"/>
          <p:cNvSpPr txBox="1"/>
          <p:nvPr/>
        </p:nvSpPr>
        <p:spPr>
          <a:xfrm>
            <a:off x="6210152" y="3028758"/>
            <a:ext cx="970137" cy="738664"/>
          </a:xfrm>
          <a:prstGeom prst="rect">
            <a:avLst/>
          </a:prstGeom>
          <a:noFill/>
        </p:spPr>
        <p:txBody>
          <a:bodyPr wrap="none" rtlCol="0">
            <a:spAutoFit/>
          </a:bodyPr>
          <a:lstStyle/>
          <a:p>
            <a:pPr algn="ctr"/>
            <a:r>
              <a:rPr kumimoji="1" lang="en-US" altLang="ja-JP" sz="1400" dirty="0" err="1" smtClean="0">
                <a:solidFill>
                  <a:srgbClr val="FF0000"/>
                </a:solidFill>
              </a:rPr>
              <a:t>add.rb</a:t>
            </a:r>
            <a:endParaRPr kumimoji="1" lang="en-US" altLang="ja-JP" sz="1400" dirty="0" smtClean="0">
              <a:solidFill>
                <a:srgbClr val="FF0000"/>
              </a:solidFill>
            </a:endParaRPr>
          </a:p>
          <a:p>
            <a:pPr algn="ctr"/>
            <a:r>
              <a:rPr kumimoji="1" lang="en-US" altLang="ja-JP" sz="1400" dirty="0" err="1" smtClean="0">
                <a:solidFill>
                  <a:srgbClr val="FF0000"/>
                </a:solidFill>
              </a:rPr>
              <a:t>commit.rb</a:t>
            </a:r>
            <a:endParaRPr kumimoji="1" lang="en-US" altLang="ja-JP" sz="1400" dirty="0" smtClean="0">
              <a:solidFill>
                <a:srgbClr val="FF0000"/>
              </a:solidFill>
            </a:endParaRPr>
          </a:p>
          <a:p>
            <a:pPr algn="ctr"/>
            <a:r>
              <a:rPr kumimoji="1" lang="en-US" altLang="ja-JP" sz="1400" dirty="0" err="1" smtClean="0">
                <a:solidFill>
                  <a:srgbClr val="FF0000"/>
                </a:solidFill>
              </a:rPr>
              <a:t>push.rb</a:t>
            </a:r>
            <a:endParaRPr kumimoji="1" lang="ja-JP" altLang="en-US" sz="1400" dirty="0">
              <a:solidFill>
                <a:srgbClr val="FF0000"/>
              </a:solidFill>
            </a:endParaRPr>
          </a:p>
        </p:txBody>
      </p:sp>
      <p:sp>
        <p:nvSpPr>
          <p:cNvPr id="26" name="テキスト ボックス 25"/>
          <p:cNvSpPr txBox="1"/>
          <p:nvPr/>
        </p:nvSpPr>
        <p:spPr>
          <a:xfrm>
            <a:off x="295388" y="1050547"/>
            <a:ext cx="8743099" cy="830997"/>
          </a:xfrm>
          <a:prstGeom prst="rect">
            <a:avLst/>
          </a:prstGeom>
          <a:noFill/>
        </p:spPr>
        <p:txBody>
          <a:bodyPr wrap="none" rtlCol="0">
            <a:spAutoFit/>
          </a:bodyPr>
          <a:lstStyle/>
          <a:p>
            <a:r>
              <a:rPr kumimoji="1" lang="en-US" altLang="ja-JP" sz="2400" dirty="0" smtClean="0"/>
              <a:t>Straightforward conversion from Shapefile to binary vector tiles</a:t>
            </a:r>
          </a:p>
          <a:p>
            <a:r>
              <a:rPr kumimoji="1" lang="en-US" altLang="ja-JP" sz="2400" dirty="0"/>
              <a:t>A</a:t>
            </a:r>
            <a:r>
              <a:rPr kumimoji="1" lang="en-US" altLang="ja-JP" sz="2400" dirty="0" smtClean="0"/>
              <a:t>ll attributes and geometries are kept.</a:t>
            </a:r>
            <a:endParaRPr kumimoji="1" lang="ja-JP" altLang="en-US" sz="2400" dirty="0"/>
          </a:p>
        </p:txBody>
      </p:sp>
      <p:sp>
        <p:nvSpPr>
          <p:cNvPr id="28" name="テキスト ボックス 27"/>
          <p:cNvSpPr txBox="1"/>
          <p:nvPr/>
        </p:nvSpPr>
        <p:spPr>
          <a:xfrm>
            <a:off x="1314266" y="4540588"/>
            <a:ext cx="1736373" cy="523220"/>
          </a:xfrm>
          <a:prstGeom prst="rect">
            <a:avLst/>
          </a:prstGeom>
          <a:noFill/>
        </p:spPr>
        <p:txBody>
          <a:bodyPr wrap="none" rtlCol="0">
            <a:spAutoFit/>
          </a:bodyPr>
          <a:lstStyle/>
          <a:p>
            <a:r>
              <a:rPr kumimoji="1" lang="en-US" altLang="ja-JP" sz="1400" dirty="0">
                <a:solidFill>
                  <a:srgbClr val="FFC000"/>
                </a:solidFill>
              </a:rPr>
              <a:t>s</a:t>
            </a:r>
            <a:r>
              <a:rPr kumimoji="1" lang="en-US" altLang="ja-JP" sz="1400" dirty="0" smtClean="0">
                <a:solidFill>
                  <a:srgbClr val="FFC000"/>
                </a:solidFill>
              </a:rPr>
              <a:t>ome data cleaning</a:t>
            </a:r>
          </a:p>
          <a:p>
            <a:r>
              <a:rPr kumimoji="1" lang="en-US" altLang="ja-JP" sz="1400" dirty="0" smtClean="0">
                <a:solidFill>
                  <a:srgbClr val="FFC000"/>
                </a:solidFill>
              </a:rPr>
              <a:t>included</a:t>
            </a:r>
          </a:p>
        </p:txBody>
      </p:sp>
      <p:sp>
        <p:nvSpPr>
          <p:cNvPr id="29" name="テキスト ボックス 28"/>
          <p:cNvSpPr txBox="1"/>
          <p:nvPr/>
        </p:nvSpPr>
        <p:spPr>
          <a:xfrm>
            <a:off x="3765112" y="4540588"/>
            <a:ext cx="2114681" cy="523220"/>
          </a:xfrm>
          <a:prstGeom prst="rect">
            <a:avLst/>
          </a:prstGeom>
          <a:noFill/>
        </p:spPr>
        <p:txBody>
          <a:bodyPr wrap="none" rtlCol="0">
            <a:spAutoFit/>
          </a:bodyPr>
          <a:lstStyle/>
          <a:p>
            <a:r>
              <a:rPr kumimoji="1" lang="en-US" altLang="ja-JP" sz="1400" dirty="0" smtClean="0">
                <a:solidFill>
                  <a:srgbClr val="FFC000"/>
                </a:solidFill>
              </a:rPr>
              <a:t>call </a:t>
            </a:r>
            <a:r>
              <a:rPr kumimoji="1" lang="en-US" altLang="ja-JP" sz="1400" dirty="0" err="1" smtClean="0">
                <a:solidFill>
                  <a:srgbClr val="FFC000"/>
                </a:solidFill>
              </a:rPr>
              <a:t>tippecanoe</a:t>
            </a:r>
            <a:endParaRPr kumimoji="1" lang="en-US" altLang="ja-JP" sz="1400" dirty="0" smtClean="0">
              <a:solidFill>
                <a:srgbClr val="FFC000"/>
              </a:solidFill>
            </a:endParaRPr>
          </a:p>
          <a:p>
            <a:r>
              <a:rPr kumimoji="1" lang="en-US" altLang="ja-JP" sz="1400" dirty="0" smtClean="0">
                <a:solidFill>
                  <a:srgbClr val="FFC000"/>
                </a:solidFill>
              </a:rPr>
              <a:t>extract tiles from </a:t>
            </a:r>
            <a:r>
              <a:rPr kumimoji="1" lang="en-US" altLang="ja-JP" sz="1400" dirty="0" err="1" smtClean="0">
                <a:solidFill>
                  <a:srgbClr val="FFC000"/>
                </a:solidFill>
              </a:rPr>
              <a:t>mbtiles</a:t>
            </a:r>
            <a:endParaRPr kumimoji="1" lang="en-US" altLang="ja-JP" sz="1400" dirty="0" smtClean="0">
              <a:solidFill>
                <a:srgbClr val="FFC000"/>
              </a:solidFill>
            </a:endParaRPr>
          </a:p>
        </p:txBody>
      </p:sp>
      <p:sp>
        <p:nvSpPr>
          <p:cNvPr id="30" name="テキスト ボックス 29"/>
          <p:cNvSpPr txBox="1"/>
          <p:nvPr/>
        </p:nvSpPr>
        <p:spPr>
          <a:xfrm>
            <a:off x="2840946" y="5130161"/>
            <a:ext cx="3493264" cy="369332"/>
          </a:xfrm>
          <a:prstGeom prst="rect">
            <a:avLst/>
          </a:prstGeom>
          <a:noFill/>
        </p:spPr>
        <p:txBody>
          <a:bodyPr wrap="none" rtlCol="0">
            <a:spAutoFit/>
          </a:bodyPr>
          <a:lstStyle/>
          <a:p>
            <a:r>
              <a:rPr kumimoji="1" lang="en-US" altLang="ja-JP" dirty="0" smtClean="0">
                <a:solidFill>
                  <a:srgbClr val="FF0000"/>
                </a:solidFill>
              </a:rPr>
              <a:t>* </a:t>
            </a:r>
            <a:r>
              <a:rPr kumimoji="1" lang="en-US" altLang="ja-JP" dirty="0" err="1" smtClean="0">
                <a:solidFill>
                  <a:srgbClr val="FF0000"/>
                </a:solidFill>
              </a:rPr>
              <a:t>mbview</a:t>
            </a:r>
            <a:r>
              <a:rPr kumimoji="1" lang="en-US" altLang="ja-JP" dirty="0" smtClean="0">
                <a:solidFill>
                  <a:srgbClr val="FF0000"/>
                </a:solidFill>
              </a:rPr>
              <a:t> was great for checking</a:t>
            </a:r>
            <a:endParaRPr kumimoji="1" lang="ja-JP" altLang="en-US" dirty="0">
              <a:solidFill>
                <a:srgbClr val="FF0000"/>
              </a:solidFill>
            </a:endParaRPr>
          </a:p>
        </p:txBody>
      </p:sp>
      <p:sp>
        <p:nvSpPr>
          <p:cNvPr id="23" name="テキスト ボックス 22"/>
          <p:cNvSpPr txBox="1"/>
          <p:nvPr/>
        </p:nvSpPr>
        <p:spPr>
          <a:xfrm>
            <a:off x="295388" y="1836789"/>
            <a:ext cx="8824852" cy="400110"/>
          </a:xfrm>
          <a:prstGeom prst="rect">
            <a:avLst/>
          </a:prstGeom>
          <a:noFill/>
        </p:spPr>
        <p:txBody>
          <a:bodyPr wrap="none" rtlCol="0">
            <a:spAutoFit/>
          </a:bodyPr>
          <a:lstStyle/>
          <a:p>
            <a:r>
              <a:rPr kumimoji="1" lang="en-US" altLang="ja-JP" sz="2000" dirty="0" smtClean="0">
                <a:solidFill>
                  <a:schemeClr val="bg1">
                    <a:lumMod val="50000"/>
                  </a:schemeClr>
                </a:solidFill>
                <a:latin typeface="Klee Medium" charset="-128"/>
                <a:ea typeface="Klee Medium" charset="-128"/>
                <a:cs typeface="Klee Medium" charset="-128"/>
              </a:rPr>
              <a:t>Shapefile </a:t>
            </a:r>
            <a:r>
              <a:rPr kumimoji="1" lang="ja-JP" altLang="en-US" sz="2000" dirty="0" smtClean="0">
                <a:solidFill>
                  <a:schemeClr val="bg1">
                    <a:lumMod val="50000"/>
                  </a:schemeClr>
                </a:solidFill>
                <a:latin typeface="Klee Medium" charset="-128"/>
                <a:ea typeface="Klee Medium" charset="-128"/>
                <a:cs typeface="Klee Medium" charset="-128"/>
              </a:rPr>
              <a:t>からバイナリベクトルタイルに変換。属性・幾何はそのまま保持</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24" name="円/楕円 23"/>
          <p:cNvSpPr/>
          <p:nvPr/>
        </p:nvSpPr>
        <p:spPr>
          <a:xfrm>
            <a:off x="2705657" y="2265845"/>
            <a:ext cx="1824213" cy="415163"/>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サウンド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551791099"/>
      </p:ext>
    </p:extLst>
  </p:cSld>
  <p:clrMapOvr>
    <a:masterClrMapping/>
  </p:clrMapOvr>
  <p:transition advTm="13665">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6981087" y="6409206"/>
            <a:ext cx="2057400" cy="365125"/>
          </a:xfrm>
        </p:spPr>
        <p:txBody>
          <a:bodyPr/>
          <a:lstStyle/>
          <a:p>
            <a:fld id="{D57F1E4F-1CFF-5643-939E-217C01CDF565}" type="slidenum">
              <a:rPr lang="en-US" smtClean="0"/>
              <a:pPr/>
              <a:t>15</a:t>
            </a:fld>
            <a:endParaRPr lang="en-US" dirty="0"/>
          </a:p>
        </p:txBody>
      </p:sp>
      <p:pic>
        <p:nvPicPr>
          <p:cNvPr id="3" name="図 2"/>
          <p:cNvPicPr>
            <a:picLocks noChangeAspect="1"/>
          </p:cNvPicPr>
          <p:nvPr/>
        </p:nvPicPr>
        <p:blipFill>
          <a:blip r:embed="rId5"/>
          <a:stretch>
            <a:fillRect/>
          </a:stretch>
        </p:blipFill>
        <p:spPr>
          <a:xfrm>
            <a:off x="0" y="0"/>
            <a:ext cx="9144000" cy="999841"/>
          </a:xfrm>
          <a:prstGeom prst="rect">
            <a:avLst/>
          </a:prstGeom>
        </p:spPr>
      </p:pic>
      <p:sp>
        <p:nvSpPr>
          <p:cNvPr id="4" name="角丸四角形 3"/>
          <p:cNvSpPr/>
          <p:nvPr/>
        </p:nvSpPr>
        <p:spPr>
          <a:xfrm>
            <a:off x="314794" y="312512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Shapefile</a:t>
            </a:r>
            <a:endParaRPr kumimoji="1" lang="ja-JP" altLang="en-US" dirty="0"/>
          </a:p>
        </p:txBody>
      </p:sp>
      <p:sp>
        <p:nvSpPr>
          <p:cNvPr id="5" name="角丸四角形 4"/>
          <p:cNvSpPr/>
          <p:nvPr/>
        </p:nvSpPr>
        <p:spPr>
          <a:xfrm>
            <a:off x="2490866" y="3125119"/>
            <a:ext cx="1543987" cy="1349115"/>
          </a:xfrm>
          <a:prstGeom prst="roundRect">
            <a:avLst/>
          </a:prstGeom>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GeoJSON</a:t>
            </a:r>
            <a:endParaRPr kumimoji="1" lang="ja-JP" altLang="en-US" dirty="0"/>
          </a:p>
        </p:txBody>
      </p:sp>
      <p:sp>
        <p:nvSpPr>
          <p:cNvPr id="6" name="角丸四角形 5"/>
          <p:cNvSpPr/>
          <p:nvPr/>
        </p:nvSpPr>
        <p:spPr>
          <a:xfrm>
            <a:off x="4666938" y="3125118"/>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Binary Vector Tile</a:t>
            </a:r>
            <a:r>
              <a:rPr kumimoji="1" lang="en-US" altLang="ja-JP" baseline="30000" dirty="0" smtClean="0"/>
              <a:t>*1</a:t>
            </a:r>
            <a:endParaRPr kumimoji="1" lang="ja-JP" altLang="en-US" baseline="30000" dirty="0"/>
          </a:p>
        </p:txBody>
      </p:sp>
      <p:sp>
        <p:nvSpPr>
          <p:cNvPr id="7" name="テキスト ボックス 6"/>
          <p:cNvSpPr txBox="1"/>
          <p:nvPr/>
        </p:nvSpPr>
        <p:spPr>
          <a:xfrm>
            <a:off x="314794" y="5987019"/>
            <a:ext cx="3765774" cy="523220"/>
          </a:xfrm>
          <a:prstGeom prst="rect">
            <a:avLst/>
          </a:prstGeom>
          <a:noFill/>
        </p:spPr>
        <p:txBody>
          <a:bodyPr wrap="none" rtlCol="0">
            <a:spAutoFit/>
          </a:bodyPr>
          <a:lstStyle/>
          <a:p>
            <a:r>
              <a:rPr kumimoji="1" lang="en-US" altLang="ja-JP" sz="1400" dirty="0" smtClean="0"/>
              <a:t>*1 </a:t>
            </a:r>
            <a:r>
              <a:rPr kumimoji="1" lang="en-US" altLang="ja-JP" sz="1400" dirty="0" smtClean="0">
                <a:hlinkClick r:id="rId6"/>
              </a:rPr>
              <a:t>https</a:t>
            </a:r>
            <a:r>
              <a:rPr kumimoji="1" lang="en-US" altLang="ja-JP" sz="1400" dirty="0">
                <a:hlinkClick r:id="rId6"/>
              </a:rPr>
              <a:t>://</a:t>
            </a:r>
            <a:r>
              <a:rPr kumimoji="1" lang="en-US" altLang="ja-JP" sz="1400" dirty="0" smtClean="0">
                <a:hlinkClick r:id="rId6"/>
              </a:rPr>
              <a:t>github.com/mapbox/vector-tile-spec</a:t>
            </a:r>
            <a:endParaRPr kumimoji="1" lang="en-US" altLang="ja-JP" sz="1400" dirty="0" smtClean="0"/>
          </a:p>
          <a:p>
            <a:r>
              <a:rPr kumimoji="1" lang="en-US" altLang="ja-JP" sz="1400" dirty="0"/>
              <a:t>*2 </a:t>
            </a:r>
            <a:r>
              <a:rPr kumimoji="1" lang="en-US" altLang="ja-JP" sz="1400" dirty="0">
                <a:hlinkClick r:id="rId7"/>
              </a:rPr>
              <a:t>https://</a:t>
            </a:r>
            <a:r>
              <a:rPr kumimoji="1" lang="en-US" altLang="ja-JP" sz="1400" dirty="0" smtClean="0">
                <a:hlinkClick r:id="rId7"/>
              </a:rPr>
              <a:t>pages.github.com</a:t>
            </a:r>
            <a:r>
              <a:rPr kumimoji="1" lang="en-US" altLang="ja-JP" sz="1400" dirty="0" smtClean="0"/>
              <a:t> </a:t>
            </a:r>
            <a:endParaRPr kumimoji="1" lang="ja-JP" altLang="en-US" sz="1400" dirty="0"/>
          </a:p>
        </p:txBody>
      </p:sp>
      <p:sp>
        <p:nvSpPr>
          <p:cNvPr id="8" name="正方形/長方形 7"/>
          <p:cNvSpPr/>
          <p:nvPr/>
        </p:nvSpPr>
        <p:spPr>
          <a:xfrm>
            <a:off x="7180289" y="3125118"/>
            <a:ext cx="1514006" cy="1349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External gratis hosting</a:t>
            </a:r>
            <a:r>
              <a:rPr kumimoji="1" lang="en-US" altLang="ja-JP" baseline="30000" dirty="0" smtClean="0"/>
              <a:t>*2</a:t>
            </a:r>
            <a:endParaRPr kumimoji="1" lang="ja-JP" altLang="en-US" baseline="30000" dirty="0"/>
          </a:p>
        </p:txBody>
      </p:sp>
      <p:sp>
        <p:nvSpPr>
          <p:cNvPr id="10" name="左中かっこ 9"/>
          <p:cNvSpPr/>
          <p:nvPr/>
        </p:nvSpPr>
        <p:spPr>
          <a:xfrm rot="5400000">
            <a:off x="3489904" y="246821"/>
            <a:ext cx="317901" cy="51241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テキスト ボックス 10"/>
          <p:cNvSpPr txBox="1"/>
          <p:nvPr/>
        </p:nvSpPr>
        <p:spPr>
          <a:xfrm>
            <a:off x="3043560" y="2280607"/>
            <a:ext cx="1210588" cy="369332"/>
          </a:xfrm>
          <a:prstGeom prst="rect">
            <a:avLst/>
          </a:prstGeom>
          <a:noFill/>
        </p:spPr>
        <p:txBody>
          <a:bodyPr wrap="none" rtlCol="0">
            <a:spAutoFit/>
          </a:bodyPr>
          <a:lstStyle/>
          <a:p>
            <a:r>
              <a:rPr kumimoji="1" lang="en-US" altLang="ja-JP" dirty="0" err="1" smtClean="0">
                <a:solidFill>
                  <a:srgbClr val="FF0000"/>
                </a:solidFill>
              </a:rPr>
              <a:t>convert.rb</a:t>
            </a:r>
            <a:endParaRPr kumimoji="1" lang="ja-JP" altLang="en-US" dirty="0">
              <a:solidFill>
                <a:srgbClr val="FF0000"/>
              </a:solidFill>
            </a:endParaRPr>
          </a:p>
        </p:txBody>
      </p:sp>
      <p:cxnSp>
        <p:nvCxnSpPr>
          <p:cNvPr id="13" name="直線矢印コネクタ 12"/>
          <p:cNvCxnSpPr>
            <a:stCxn id="4" idx="3"/>
            <a:endCxn id="5" idx="1"/>
          </p:cNvCxnSpPr>
          <p:nvPr/>
        </p:nvCxnSpPr>
        <p:spPr>
          <a:xfrm flipV="1">
            <a:off x="1858781" y="3799677"/>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5" idx="3"/>
            <a:endCxn id="6" idx="1"/>
          </p:cNvCxnSpPr>
          <p:nvPr/>
        </p:nvCxnSpPr>
        <p:spPr>
          <a:xfrm flipV="1">
            <a:off x="4034853" y="3799676"/>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a:stCxn id="6" idx="3"/>
            <a:endCxn id="8" idx="1"/>
          </p:cNvCxnSpPr>
          <p:nvPr/>
        </p:nvCxnSpPr>
        <p:spPr>
          <a:xfrm>
            <a:off x="6210925" y="3799676"/>
            <a:ext cx="969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7453826" y="6269037"/>
            <a:ext cx="966931" cy="369332"/>
          </a:xfrm>
          <a:prstGeom prst="rect">
            <a:avLst/>
          </a:prstGeom>
          <a:noFill/>
        </p:spPr>
        <p:txBody>
          <a:bodyPr wrap="none" rtlCol="0">
            <a:spAutoFit/>
          </a:bodyPr>
          <a:lstStyle/>
          <a:p>
            <a:r>
              <a:rPr kumimoji="1" lang="en-US" altLang="ja-JP" smtClean="0"/>
              <a:t>Internet</a:t>
            </a:r>
            <a:endParaRPr kumimoji="1" lang="ja-JP" altLang="en-US" dirty="0"/>
          </a:p>
        </p:txBody>
      </p:sp>
      <p:cxnSp>
        <p:nvCxnSpPr>
          <p:cNvPr id="22" name="直線矢印コネクタ 21"/>
          <p:cNvCxnSpPr>
            <a:stCxn id="8" idx="2"/>
            <a:endCxn id="21" idx="0"/>
          </p:cNvCxnSpPr>
          <p:nvPr/>
        </p:nvCxnSpPr>
        <p:spPr>
          <a:xfrm>
            <a:off x="7937292" y="4474233"/>
            <a:ext cx="0" cy="1794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正方形/長方形 8"/>
          <p:cNvSpPr/>
          <p:nvPr/>
        </p:nvSpPr>
        <p:spPr>
          <a:xfrm>
            <a:off x="4529870" y="5639662"/>
            <a:ext cx="4330700" cy="307777"/>
          </a:xfrm>
          <a:prstGeom prst="rect">
            <a:avLst/>
          </a:prstGeom>
          <a:solidFill>
            <a:schemeClr val="bg1"/>
          </a:solidFill>
        </p:spPr>
        <p:txBody>
          <a:bodyPr wrap="square">
            <a:spAutoFit/>
          </a:bodyPr>
          <a:lstStyle/>
          <a:p>
            <a:r>
              <a:rPr lang="ja-JP" altLang="en-US" sz="1400" dirty="0"/>
              <a:t>https://globalmaps-vt.github.io/gmjp2vt</a:t>
            </a:r>
            <a:r>
              <a:rPr lang="ja-JP" altLang="en-US" sz="1400" dirty="0" smtClean="0"/>
              <a:t>/</a:t>
            </a:r>
            <a:r>
              <a:rPr lang="en-US" altLang="ja-JP" sz="1400" dirty="0" smtClean="0"/>
              <a:t>{z}</a:t>
            </a:r>
            <a:r>
              <a:rPr lang="ja-JP" altLang="en-US" sz="1400" dirty="0" smtClean="0"/>
              <a:t>/</a:t>
            </a:r>
            <a:r>
              <a:rPr lang="en-US" altLang="ja-JP" sz="1400" dirty="0" smtClean="0"/>
              <a:t>{x}</a:t>
            </a:r>
            <a:r>
              <a:rPr lang="ja-JP" altLang="en-US" sz="1400" dirty="0" smtClean="0"/>
              <a:t>/</a:t>
            </a:r>
            <a:r>
              <a:rPr lang="en-US" altLang="ja-JP" sz="1400" dirty="0" smtClean="0"/>
              <a:t>{y}</a:t>
            </a:r>
            <a:r>
              <a:rPr lang="ja-JP" altLang="en-US" sz="1400" dirty="0" smtClean="0"/>
              <a:t>.</a:t>
            </a:r>
            <a:r>
              <a:rPr lang="ja-JP" altLang="en-US" sz="1400" dirty="0"/>
              <a:t>mvt</a:t>
            </a:r>
          </a:p>
        </p:txBody>
      </p:sp>
      <p:sp>
        <p:nvSpPr>
          <p:cNvPr id="25" name="テキスト ボックス 24"/>
          <p:cNvSpPr txBox="1"/>
          <p:nvPr/>
        </p:nvSpPr>
        <p:spPr>
          <a:xfrm>
            <a:off x="6210152" y="3028758"/>
            <a:ext cx="970137" cy="738664"/>
          </a:xfrm>
          <a:prstGeom prst="rect">
            <a:avLst/>
          </a:prstGeom>
          <a:noFill/>
        </p:spPr>
        <p:txBody>
          <a:bodyPr wrap="none" rtlCol="0">
            <a:spAutoFit/>
          </a:bodyPr>
          <a:lstStyle/>
          <a:p>
            <a:pPr algn="ctr"/>
            <a:r>
              <a:rPr kumimoji="1" lang="en-US" altLang="ja-JP" sz="1400" dirty="0" err="1" smtClean="0">
                <a:solidFill>
                  <a:srgbClr val="FF0000"/>
                </a:solidFill>
              </a:rPr>
              <a:t>add.rb</a:t>
            </a:r>
            <a:endParaRPr kumimoji="1" lang="en-US" altLang="ja-JP" sz="1400" dirty="0" smtClean="0">
              <a:solidFill>
                <a:srgbClr val="FF0000"/>
              </a:solidFill>
            </a:endParaRPr>
          </a:p>
          <a:p>
            <a:pPr algn="ctr"/>
            <a:r>
              <a:rPr kumimoji="1" lang="en-US" altLang="ja-JP" sz="1400" dirty="0" err="1" smtClean="0">
                <a:solidFill>
                  <a:srgbClr val="FF0000"/>
                </a:solidFill>
              </a:rPr>
              <a:t>commit.rb</a:t>
            </a:r>
            <a:endParaRPr kumimoji="1" lang="en-US" altLang="ja-JP" sz="1400" dirty="0" smtClean="0">
              <a:solidFill>
                <a:srgbClr val="FF0000"/>
              </a:solidFill>
            </a:endParaRPr>
          </a:p>
          <a:p>
            <a:pPr algn="ctr"/>
            <a:r>
              <a:rPr kumimoji="1" lang="en-US" altLang="ja-JP" sz="1400" dirty="0" err="1" smtClean="0">
                <a:solidFill>
                  <a:srgbClr val="FF0000"/>
                </a:solidFill>
              </a:rPr>
              <a:t>push.rb</a:t>
            </a:r>
            <a:endParaRPr kumimoji="1" lang="ja-JP" altLang="en-US" sz="1400" dirty="0">
              <a:solidFill>
                <a:srgbClr val="FF0000"/>
              </a:solidFill>
            </a:endParaRPr>
          </a:p>
        </p:txBody>
      </p:sp>
      <p:sp>
        <p:nvSpPr>
          <p:cNvPr id="26" name="テキスト ボックス 25"/>
          <p:cNvSpPr txBox="1"/>
          <p:nvPr/>
        </p:nvSpPr>
        <p:spPr>
          <a:xfrm>
            <a:off x="295388" y="1050547"/>
            <a:ext cx="8743099" cy="830997"/>
          </a:xfrm>
          <a:prstGeom prst="rect">
            <a:avLst/>
          </a:prstGeom>
          <a:noFill/>
        </p:spPr>
        <p:txBody>
          <a:bodyPr wrap="none" rtlCol="0">
            <a:spAutoFit/>
          </a:bodyPr>
          <a:lstStyle/>
          <a:p>
            <a:r>
              <a:rPr kumimoji="1" lang="en-US" altLang="ja-JP" sz="2400" dirty="0" smtClean="0"/>
              <a:t>Straightforward conversion from Shapefile to binary vector tiles</a:t>
            </a:r>
          </a:p>
          <a:p>
            <a:r>
              <a:rPr kumimoji="1" lang="en-US" altLang="ja-JP" sz="2400" dirty="0"/>
              <a:t>A</a:t>
            </a:r>
            <a:r>
              <a:rPr kumimoji="1" lang="en-US" altLang="ja-JP" sz="2400" dirty="0" smtClean="0"/>
              <a:t>ll attributes and geometries are kept.</a:t>
            </a:r>
            <a:endParaRPr kumimoji="1" lang="ja-JP" altLang="en-US" sz="2400" dirty="0"/>
          </a:p>
        </p:txBody>
      </p:sp>
      <p:sp>
        <p:nvSpPr>
          <p:cNvPr id="28" name="テキスト ボックス 27"/>
          <p:cNvSpPr txBox="1"/>
          <p:nvPr/>
        </p:nvSpPr>
        <p:spPr>
          <a:xfrm>
            <a:off x="1314266" y="4540588"/>
            <a:ext cx="1736373" cy="523220"/>
          </a:xfrm>
          <a:prstGeom prst="rect">
            <a:avLst/>
          </a:prstGeom>
          <a:noFill/>
        </p:spPr>
        <p:txBody>
          <a:bodyPr wrap="none" rtlCol="0">
            <a:spAutoFit/>
          </a:bodyPr>
          <a:lstStyle/>
          <a:p>
            <a:r>
              <a:rPr kumimoji="1" lang="en-US" altLang="ja-JP" sz="1400" dirty="0">
                <a:solidFill>
                  <a:srgbClr val="FFC000"/>
                </a:solidFill>
              </a:rPr>
              <a:t>s</a:t>
            </a:r>
            <a:r>
              <a:rPr kumimoji="1" lang="en-US" altLang="ja-JP" sz="1400" dirty="0" smtClean="0">
                <a:solidFill>
                  <a:srgbClr val="FFC000"/>
                </a:solidFill>
              </a:rPr>
              <a:t>ome data cleaning</a:t>
            </a:r>
          </a:p>
          <a:p>
            <a:r>
              <a:rPr kumimoji="1" lang="en-US" altLang="ja-JP" sz="1400" dirty="0" smtClean="0">
                <a:solidFill>
                  <a:srgbClr val="FFC000"/>
                </a:solidFill>
              </a:rPr>
              <a:t>included</a:t>
            </a:r>
          </a:p>
        </p:txBody>
      </p:sp>
      <p:sp>
        <p:nvSpPr>
          <p:cNvPr id="29" name="テキスト ボックス 28"/>
          <p:cNvSpPr txBox="1"/>
          <p:nvPr/>
        </p:nvSpPr>
        <p:spPr>
          <a:xfrm>
            <a:off x="3765112" y="4540588"/>
            <a:ext cx="2114681" cy="523220"/>
          </a:xfrm>
          <a:prstGeom prst="rect">
            <a:avLst/>
          </a:prstGeom>
          <a:noFill/>
        </p:spPr>
        <p:txBody>
          <a:bodyPr wrap="none" rtlCol="0">
            <a:spAutoFit/>
          </a:bodyPr>
          <a:lstStyle/>
          <a:p>
            <a:r>
              <a:rPr kumimoji="1" lang="en-US" altLang="ja-JP" sz="1400" dirty="0" smtClean="0">
                <a:solidFill>
                  <a:srgbClr val="FFC000"/>
                </a:solidFill>
              </a:rPr>
              <a:t>call </a:t>
            </a:r>
            <a:r>
              <a:rPr kumimoji="1" lang="en-US" altLang="ja-JP" sz="1400" dirty="0" err="1" smtClean="0">
                <a:solidFill>
                  <a:srgbClr val="FFC000"/>
                </a:solidFill>
              </a:rPr>
              <a:t>tippecanoe</a:t>
            </a:r>
            <a:endParaRPr kumimoji="1" lang="en-US" altLang="ja-JP" sz="1400" dirty="0" smtClean="0">
              <a:solidFill>
                <a:srgbClr val="FFC000"/>
              </a:solidFill>
            </a:endParaRPr>
          </a:p>
          <a:p>
            <a:r>
              <a:rPr kumimoji="1" lang="en-US" altLang="ja-JP" sz="1400" dirty="0" smtClean="0">
                <a:solidFill>
                  <a:srgbClr val="FFC000"/>
                </a:solidFill>
              </a:rPr>
              <a:t>extract tiles from </a:t>
            </a:r>
            <a:r>
              <a:rPr kumimoji="1" lang="en-US" altLang="ja-JP" sz="1400" dirty="0" err="1" smtClean="0">
                <a:solidFill>
                  <a:srgbClr val="FFC000"/>
                </a:solidFill>
              </a:rPr>
              <a:t>mbtiles</a:t>
            </a:r>
            <a:endParaRPr kumimoji="1" lang="en-US" altLang="ja-JP" sz="1400" dirty="0" smtClean="0">
              <a:solidFill>
                <a:srgbClr val="FFC000"/>
              </a:solidFill>
            </a:endParaRPr>
          </a:p>
        </p:txBody>
      </p:sp>
      <p:sp>
        <p:nvSpPr>
          <p:cNvPr id="30" name="テキスト ボックス 29"/>
          <p:cNvSpPr txBox="1"/>
          <p:nvPr/>
        </p:nvSpPr>
        <p:spPr>
          <a:xfrm>
            <a:off x="2840946" y="5130161"/>
            <a:ext cx="3493264" cy="369332"/>
          </a:xfrm>
          <a:prstGeom prst="rect">
            <a:avLst/>
          </a:prstGeom>
          <a:noFill/>
        </p:spPr>
        <p:txBody>
          <a:bodyPr wrap="none" rtlCol="0">
            <a:spAutoFit/>
          </a:bodyPr>
          <a:lstStyle/>
          <a:p>
            <a:r>
              <a:rPr kumimoji="1" lang="en-US" altLang="ja-JP" dirty="0" smtClean="0">
                <a:solidFill>
                  <a:srgbClr val="FF0000"/>
                </a:solidFill>
              </a:rPr>
              <a:t>* </a:t>
            </a:r>
            <a:r>
              <a:rPr kumimoji="1" lang="en-US" altLang="ja-JP" dirty="0" err="1" smtClean="0">
                <a:solidFill>
                  <a:srgbClr val="FF0000"/>
                </a:solidFill>
              </a:rPr>
              <a:t>mbview</a:t>
            </a:r>
            <a:r>
              <a:rPr kumimoji="1" lang="en-US" altLang="ja-JP" dirty="0" smtClean="0">
                <a:solidFill>
                  <a:srgbClr val="FF0000"/>
                </a:solidFill>
              </a:rPr>
              <a:t> was great for checking</a:t>
            </a:r>
            <a:endParaRPr kumimoji="1" lang="ja-JP" altLang="en-US" dirty="0">
              <a:solidFill>
                <a:srgbClr val="FF0000"/>
              </a:solidFill>
            </a:endParaRPr>
          </a:p>
        </p:txBody>
      </p:sp>
      <p:sp>
        <p:nvSpPr>
          <p:cNvPr id="23" name="テキスト ボックス 22"/>
          <p:cNvSpPr txBox="1"/>
          <p:nvPr/>
        </p:nvSpPr>
        <p:spPr>
          <a:xfrm>
            <a:off x="295388" y="1836789"/>
            <a:ext cx="8824852" cy="400110"/>
          </a:xfrm>
          <a:prstGeom prst="rect">
            <a:avLst/>
          </a:prstGeom>
          <a:noFill/>
        </p:spPr>
        <p:txBody>
          <a:bodyPr wrap="none" rtlCol="0">
            <a:spAutoFit/>
          </a:bodyPr>
          <a:lstStyle/>
          <a:p>
            <a:r>
              <a:rPr kumimoji="1" lang="en-US" altLang="ja-JP" sz="2000" dirty="0" smtClean="0">
                <a:solidFill>
                  <a:schemeClr val="bg1">
                    <a:lumMod val="50000"/>
                  </a:schemeClr>
                </a:solidFill>
                <a:latin typeface="Klee Medium" charset="-128"/>
                <a:ea typeface="Klee Medium" charset="-128"/>
                <a:cs typeface="Klee Medium" charset="-128"/>
              </a:rPr>
              <a:t>Shapefile </a:t>
            </a:r>
            <a:r>
              <a:rPr kumimoji="1" lang="ja-JP" altLang="en-US" sz="2000" dirty="0" smtClean="0">
                <a:solidFill>
                  <a:schemeClr val="bg1">
                    <a:lumMod val="50000"/>
                  </a:schemeClr>
                </a:solidFill>
                <a:latin typeface="Klee Medium" charset="-128"/>
                <a:ea typeface="Klee Medium" charset="-128"/>
                <a:cs typeface="Klee Medium" charset="-128"/>
              </a:rPr>
              <a:t>からバイナリベクトルタイルに変換。属性・幾何はそのまま保持</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24" name="円/楕円 23"/>
          <p:cNvSpPr/>
          <p:nvPr/>
        </p:nvSpPr>
        <p:spPr>
          <a:xfrm>
            <a:off x="986013" y="4498682"/>
            <a:ext cx="2295635" cy="614854"/>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サウンド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812196938"/>
      </p:ext>
    </p:extLst>
  </p:cSld>
  <p:clrMapOvr>
    <a:masterClrMapping/>
  </p:clrMapOvr>
  <p:transition advTm="1911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6981087" y="6409206"/>
            <a:ext cx="2057400" cy="365125"/>
          </a:xfrm>
        </p:spPr>
        <p:txBody>
          <a:bodyPr/>
          <a:lstStyle/>
          <a:p>
            <a:fld id="{D57F1E4F-1CFF-5643-939E-217C01CDF565}" type="slidenum">
              <a:rPr lang="en-US" smtClean="0"/>
              <a:pPr/>
              <a:t>16</a:t>
            </a:fld>
            <a:endParaRPr lang="en-US" dirty="0"/>
          </a:p>
        </p:txBody>
      </p:sp>
      <p:pic>
        <p:nvPicPr>
          <p:cNvPr id="3" name="図 2"/>
          <p:cNvPicPr>
            <a:picLocks noChangeAspect="1"/>
          </p:cNvPicPr>
          <p:nvPr/>
        </p:nvPicPr>
        <p:blipFill>
          <a:blip r:embed="rId5"/>
          <a:stretch>
            <a:fillRect/>
          </a:stretch>
        </p:blipFill>
        <p:spPr>
          <a:xfrm>
            <a:off x="0" y="0"/>
            <a:ext cx="9144000" cy="999841"/>
          </a:xfrm>
          <a:prstGeom prst="rect">
            <a:avLst/>
          </a:prstGeom>
        </p:spPr>
      </p:pic>
      <p:sp>
        <p:nvSpPr>
          <p:cNvPr id="4" name="角丸四角形 3"/>
          <p:cNvSpPr/>
          <p:nvPr/>
        </p:nvSpPr>
        <p:spPr>
          <a:xfrm>
            <a:off x="314794" y="312512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Shapefile</a:t>
            </a:r>
            <a:endParaRPr kumimoji="1" lang="ja-JP" altLang="en-US" dirty="0"/>
          </a:p>
        </p:txBody>
      </p:sp>
      <p:sp>
        <p:nvSpPr>
          <p:cNvPr id="5" name="角丸四角形 4"/>
          <p:cNvSpPr/>
          <p:nvPr/>
        </p:nvSpPr>
        <p:spPr>
          <a:xfrm>
            <a:off x="2490866" y="3125119"/>
            <a:ext cx="1543987" cy="1349115"/>
          </a:xfrm>
          <a:prstGeom prst="roundRect">
            <a:avLst/>
          </a:prstGeom>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GeoJSON</a:t>
            </a:r>
            <a:endParaRPr kumimoji="1" lang="ja-JP" altLang="en-US" dirty="0"/>
          </a:p>
        </p:txBody>
      </p:sp>
      <p:sp>
        <p:nvSpPr>
          <p:cNvPr id="6" name="角丸四角形 5"/>
          <p:cNvSpPr/>
          <p:nvPr/>
        </p:nvSpPr>
        <p:spPr>
          <a:xfrm>
            <a:off x="4666938" y="3125118"/>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Binary Vector Tile</a:t>
            </a:r>
            <a:r>
              <a:rPr kumimoji="1" lang="en-US" altLang="ja-JP" baseline="30000" dirty="0" smtClean="0"/>
              <a:t>*1</a:t>
            </a:r>
            <a:endParaRPr kumimoji="1" lang="ja-JP" altLang="en-US" baseline="30000" dirty="0"/>
          </a:p>
        </p:txBody>
      </p:sp>
      <p:sp>
        <p:nvSpPr>
          <p:cNvPr id="7" name="テキスト ボックス 6"/>
          <p:cNvSpPr txBox="1"/>
          <p:nvPr/>
        </p:nvSpPr>
        <p:spPr>
          <a:xfrm>
            <a:off x="314794" y="5987019"/>
            <a:ext cx="3765774" cy="523220"/>
          </a:xfrm>
          <a:prstGeom prst="rect">
            <a:avLst/>
          </a:prstGeom>
          <a:noFill/>
        </p:spPr>
        <p:txBody>
          <a:bodyPr wrap="none" rtlCol="0">
            <a:spAutoFit/>
          </a:bodyPr>
          <a:lstStyle/>
          <a:p>
            <a:r>
              <a:rPr kumimoji="1" lang="en-US" altLang="ja-JP" sz="1400" dirty="0" smtClean="0"/>
              <a:t>*1 </a:t>
            </a:r>
            <a:r>
              <a:rPr kumimoji="1" lang="en-US" altLang="ja-JP" sz="1400" dirty="0" smtClean="0">
                <a:hlinkClick r:id="rId6"/>
              </a:rPr>
              <a:t>https</a:t>
            </a:r>
            <a:r>
              <a:rPr kumimoji="1" lang="en-US" altLang="ja-JP" sz="1400" dirty="0">
                <a:hlinkClick r:id="rId6"/>
              </a:rPr>
              <a:t>://</a:t>
            </a:r>
            <a:r>
              <a:rPr kumimoji="1" lang="en-US" altLang="ja-JP" sz="1400" dirty="0" smtClean="0">
                <a:hlinkClick r:id="rId6"/>
              </a:rPr>
              <a:t>github.com/mapbox/vector-tile-spec</a:t>
            </a:r>
            <a:endParaRPr kumimoji="1" lang="en-US" altLang="ja-JP" sz="1400" dirty="0" smtClean="0"/>
          </a:p>
          <a:p>
            <a:r>
              <a:rPr kumimoji="1" lang="en-US" altLang="ja-JP" sz="1400" dirty="0"/>
              <a:t>*2 </a:t>
            </a:r>
            <a:r>
              <a:rPr kumimoji="1" lang="en-US" altLang="ja-JP" sz="1400" dirty="0">
                <a:hlinkClick r:id="rId7"/>
              </a:rPr>
              <a:t>https://</a:t>
            </a:r>
            <a:r>
              <a:rPr kumimoji="1" lang="en-US" altLang="ja-JP" sz="1400" dirty="0" smtClean="0">
                <a:hlinkClick r:id="rId7"/>
              </a:rPr>
              <a:t>pages.github.com</a:t>
            </a:r>
            <a:r>
              <a:rPr kumimoji="1" lang="en-US" altLang="ja-JP" sz="1400" dirty="0" smtClean="0"/>
              <a:t> </a:t>
            </a:r>
            <a:endParaRPr kumimoji="1" lang="ja-JP" altLang="en-US" sz="1400" dirty="0"/>
          </a:p>
        </p:txBody>
      </p:sp>
      <p:sp>
        <p:nvSpPr>
          <p:cNvPr id="8" name="正方形/長方形 7"/>
          <p:cNvSpPr/>
          <p:nvPr/>
        </p:nvSpPr>
        <p:spPr>
          <a:xfrm>
            <a:off x="7180289" y="3125118"/>
            <a:ext cx="1514006" cy="1349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External gratis hosting</a:t>
            </a:r>
            <a:r>
              <a:rPr kumimoji="1" lang="en-US" altLang="ja-JP" baseline="30000" dirty="0" smtClean="0"/>
              <a:t>*2</a:t>
            </a:r>
            <a:endParaRPr kumimoji="1" lang="ja-JP" altLang="en-US" baseline="30000" dirty="0"/>
          </a:p>
        </p:txBody>
      </p:sp>
      <p:sp>
        <p:nvSpPr>
          <p:cNvPr id="10" name="左中かっこ 9"/>
          <p:cNvSpPr/>
          <p:nvPr/>
        </p:nvSpPr>
        <p:spPr>
          <a:xfrm rot="5400000">
            <a:off x="3489904" y="246821"/>
            <a:ext cx="317901" cy="51241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テキスト ボックス 10"/>
          <p:cNvSpPr txBox="1"/>
          <p:nvPr/>
        </p:nvSpPr>
        <p:spPr>
          <a:xfrm>
            <a:off x="3043560" y="2280607"/>
            <a:ext cx="1210588" cy="369332"/>
          </a:xfrm>
          <a:prstGeom prst="rect">
            <a:avLst/>
          </a:prstGeom>
          <a:noFill/>
        </p:spPr>
        <p:txBody>
          <a:bodyPr wrap="none" rtlCol="0">
            <a:spAutoFit/>
          </a:bodyPr>
          <a:lstStyle/>
          <a:p>
            <a:r>
              <a:rPr kumimoji="1" lang="en-US" altLang="ja-JP" dirty="0" err="1" smtClean="0">
                <a:solidFill>
                  <a:srgbClr val="FF0000"/>
                </a:solidFill>
              </a:rPr>
              <a:t>convert.rb</a:t>
            </a:r>
            <a:endParaRPr kumimoji="1" lang="ja-JP" altLang="en-US" dirty="0">
              <a:solidFill>
                <a:srgbClr val="FF0000"/>
              </a:solidFill>
            </a:endParaRPr>
          </a:p>
        </p:txBody>
      </p:sp>
      <p:cxnSp>
        <p:nvCxnSpPr>
          <p:cNvPr id="13" name="直線矢印コネクタ 12"/>
          <p:cNvCxnSpPr>
            <a:stCxn id="4" idx="3"/>
            <a:endCxn id="5" idx="1"/>
          </p:cNvCxnSpPr>
          <p:nvPr/>
        </p:nvCxnSpPr>
        <p:spPr>
          <a:xfrm flipV="1">
            <a:off x="1858781" y="3799677"/>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5" idx="3"/>
            <a:endCxn id="6" idx="1"/>
          </p:cNvCxnSpPr>
          <p:nvPr/>
        </p:nvCxnSpPr>
        <p:spPr>
          <a:xfrm flipV="1">
            <a:off x="4034853" y="3799676"/>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a:stCxn id="6" idx="3"/>
            <a:endCxn id="8" idx="1"/>
          </p:cNvCxnSpPr>
          <p:nvPr/>
        </p:nvCxnSpPr>
        <p:spPr>
          <a:xfrm>
            <a:off x="6210925" y="3799676"/>
            <a:ext cx="969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7453826" y="6269037"/>
            <a:ext cx="966931" cy="369332"/>
          </a:xfrm>
          <a:prstGeom prst="rect">
            <a:avLst/>
          </a:prstGeom>
          <a:noFill/>
        </p:spPr>
        <p:txBody>
          <a:bodyPr wrap="none" rtlCol="0">
            <a:spAutoFit/>
          </a:bodyPr>
          <a:lstStyle/>
          <a:p>
            <a:r>
              <a:rPr kumimoji="1" lang="en-US" altLang="ja-JP" smtClean="0"/>
              <a:t>Internet</a:t>
            </a:r>
            <a:endParaRPr kumimoji="1" lang="ja-JP" altLang="en-US" dirty="0"/>
          </a:p>
        </p:txBody>
      </p:sp>
      <p:cxnSp>
        <p:nvCxnSpPr>
          <p:cNvPr id="22" name="直線矢印コネクタ 21"/>
          <p:cNvCxnSpPr>
            <a:stCxn id="8" idx="2"/>
            <a:endCxn id="21" idx="0"/>
          </p:cNvCxnSpPr>
          <p:nvPr/>
        </p:nvCxnSpPr>
        <p:spPr>
          <a:xfrm>
            <a:off x="7937292" y="4474233"/>
            <a:ext cx="0" cy="1794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正方形/長方形 8"/>
          <p:cNvSpPr/>
          <p:nvPr/>
        </p:nvSpPr>
        <p:spPr>
          <a:xfrm>
            <a:off x="4529870" y="5639662"/>
            <a:ext cx="4330700" cy="307777"/>
          </a:xfrm>
          <a:prstGeom prst="rect">
            <a:avLst/>
          </a:prstGeom>
          <a:solidFill>
            <a:schemeClr val="bg1"/>
          </a:solidFill>
        </p:spPr>
        <p:txBody>
          <a:bodyPr wrap="square">
            <a:spAutoFit/>
          </a:bodyPr>
          <a:lstStyle/>
          <a:p>
            <a:r>
              <a:rPr lang="ja-JP" altLang="en-US" sz="1400" dirty="0"/>
              <a:t>https://globalmaps-vt.github.io/gmjp2vt</a:t>
            </a:r>
            <a:r>
              <a:rPr lang="ja-JP" altLang="en-US" sz="1400" dirty="0" smtClean="0"/>
              <a:t>/</a:t>
            </a:r>
            <a:r>
              <a:rPr lang="en-US" altLang="ja-JP" sz="1400" dirty="0" smtClean="0"/>
              <a:t>{z}</a:t>
            </a:r>
            <a:r>
              <a:rPr lang="ja-JP" altLang="en-US" sz="1400" dirty="0" smtClean="0"/>
              <a:t>/</a:t>
            </a:r>
            <a:r>
              <a:rPr lang="en-US" altLang="ja-JP" sz="1400" dirty="0" smtClean="0"/>
              <a:t>{x}</a:t>
            </a:r>
            <a:r>
              <a:rPr lang="ja-JP" altLang="en-US" sz="1400" dirty="0" smtClean="0"/>
              <a:t>/</a:t>
            </a:r>
            <a:r>
              <a:rPr lang="en-US" altLang="ja-JP" sz="1400" dirty="0" smtClean="0"/>
              <a:t>{y}</a:t>
            </a:r>
            <a:r>
              <a:rPr lang="ja-JP" altLang="en-US" sz="1400" dirty="0" smtClean="0"/>
              <a:t>.</a:t>
            </a:r>
            <a:r>
              <a:rPr lang="ja-JP" altLang="en-US" sz="1400" dirty="0"/>
              <a:t>mvt</a:t>
            </a:r>
          </a:p>
        </p:txBody>
      </p:sp>
      <p:sp>
        <p:nvSpPr>
          <p:cNvPr id="25" name="テキスト ボックス 24"/>
          <p:cNvSpPr txBox="1"/>
          <p:nvPr/>
        </p:nvSpPr>
        <p:spPr>
          <a:xfrm>
            <a:off x="6210152" y="3028758"/>
            <a:ext cx="970137" cy="738664"/>
          </a:xfrm>
          <a:prstGeom prst="rect">
            <a:avLst/>
          </a:prstGeom>
          <a:noFill/>
        </p:spPr>
        <p:txBody>
          <a:bodyPr wrap="none" rtlCol="0">
            <a:spAutoFit/>
          </a:bodyPr>
          <a:lstStyle/>
          <a:p>
            <a:pPr algn="ctr"/>
            <a:r>
              <a:rPr kumimoji="1" lang="en-US" altLang="ja-JP" sz="1400" dirty="0" err="1" smtClean="0">
                <a:solidFill>
                  <a:srgbClr val="FF0000"/>
                </a:solidFill>
              </a:rPr>
              <a:t>add.rb</a:t>
            </a:r>
            <a:endParaRPr kumimoji="1" lang="en-US" altLang="ja-JP" sz="1400" dirty="0" smtClean="0">
              <a:solidFill>
                <a:srgbClr val="FF0000"/>
              </a:solidFill>
            </a:endParaRPr>
          </a:p>
          <a:p>
            <a:pPr algn="ctr"/>
            <a:r>
              <a:rPr kumimoji="1" lang="en-US" altLang="ja-JP" sz="1400" dirty="0" err="1" smtClean="0">
                <a:solidFill>
                  <a:srgbClr val="FF0000"/>
                </a:solidFill>
              </a:rPr>
              <a:t>commit.rb</a:t>
            </a:r>
            <a:endParaRPr kumimoji="1" lang="en-US" altLang="ja-JP" sz="1400" dirty="0" smtClean="0">
              <a:solidFill>
                <a:srgbClr val="FF0000"/>
              </a:solidFill>
            </a:endParaRPr>
          </a:p>
          <a:p>
            <a:pPr algn="ctr"/>
            <a:r>
              <a:rPr kumimoji="1" lang="en-US" altLang="ja-JP" sz="1400" dirty="0" err="1" smtClean="0">
                <a:solidFill>
                  <a:srgbClr val="FF0000"/>
                </a:solidFill>
              </a:rPr>
              <a:t>push.rb</a:t>
            </a:r>
            <a:endParaRPr kumimoji="1" lang="ja-JP" altLang="en-US" sz="1400" dirty="0">
              <a:solidFill>
                <a:srgbClr val="FF0000"/>
              </a:solidFill>
            </a:endParaRPr>
          </a:p>
        </p:txBody>
      </p:sp>
      <p:sp>
        <p:nvSpPr>
          <p:cNvPr id="26" name="テキスト ボックス 25"/>
          <p:cNvSpPr txBox="1"/>
          <p:nvPr/>
        </p:nvSpPr>
        <p:spPr>
          <a:xfrm>
            <a:off x="295388" y="1050547"/>
            <a:ext cx="8743099" cy="830997"/>
          </a:xfrm>
          <a:prstGeom prst="rect">
            <a:avLst/>
          </a:prstGeom>
          <a:noFill/>
        </p:spPr>
        <p:txBody>
          <a:bodyPr wrap="none" rtlCol="0">
            <a:spAutoFit/>
          </a:bodyPr>
          <a:lstStyle/>
          <a:p>
            <a:r>
              <a:rPr kumimoji="1" lang="en-US" altLang="ja-JP" sz="2400" dirty="0" smtClean="0"/>
              <a:t>Straightforward conversion from Shapefile to binary vector tiles</a:t>
            </a:r>
          </a:p>
          <a:p>
            <a:r>
              <a:rPr kumimoji="1" lang="en-US" altLang="ja-JP" sz="2400" dirty="0"/>
              <a:t>A</a:t>
            </a:r>
            <a:r>
              <a:rPr kumimoji="1" lang="en-US" altLang="ja-JP" sz="2400" dirty="0" smtClean="0"/>
              <a:t>ll attributes and geometries are kept.</a:t>
            </a:r>
            <a:endParaRPr kumimoji="1" lang="ja-JP" altLang="en-US" sz="2400" dirty="0"/>
          </a:p>
        </p:txBody>
      </p:sp>
      <p:sp>
        <p:nvSpPr>
          <p:cNvPr id="28" name="テキスト ボックス 27"/>
          <p:cNvSpPr txBox="1"/>
          <p:nvPr/>
        </p:nvSpPr>
        <p:spPr>
          <a:xfrm>
            <a:off x="1314266" y="4540588"/>
            <a:ext cx="1736373" cy="523220"/>
          </a:xfrm>
          <a:prstGeom prst="rect">
            <a:avLst/>
          </a:prstGeom>
          <a:noFill/>
        </p:spPr>
        <p:txBody>
          <a:bodyPr wrap="none" rtlCol="0">
            <a:spAutoFit/>
          </a:bodyPr>
          <a:lstStyle/>
          <a:p>
            <a:r>
              <a:rPr kumimoji="1" lang="en-US" altLang="ja-JP" sz="1400" dirty="0">
                <a:solidFill>
                  <a:srgbClr val="FFC000"/>
                </a:solidFill>
              </a:rPr>
              <a:t>s</a:t>
            </a:r>
            <a:r>
              <a:rPr kumimoji="1" lang="en-US" altLang="ja-JP" sz="1400" dirty="0" smtClean="0">
                <a:solidFill>
                  <a:srgbClr val="FFC000"/>
                </a:solidFill>
              </a:rPr>
              <a:t>ome data cleaning</a:t>
            </a:r>
          </a:p>
          <a:p>
            <a:r>
              <a:rPr kumimoji="1" lang="en-US" altLang="ja-JP" sz="1400" dirty="0" smtClean="0">
                <a:solidFill>
                  <a:srgbClr val="FFC000"/>
                </a:solidFill>
              </a:rPr>
              <a:t>included</a:t>
            </a:r>
          </a:p>
        </p:txBody>
      </p:sp>
      <p:sp>
        <p:nvSpPr>
          <p:cNvPr id="29" name="テキスト ボックス 28"/>
          <p:cNvSpPr txBox="1"/>
          <p:nvPr/>
        </p:nvSpPr>
        <p:spPr>
          <a:xfrm>
            <a:off x="3765112" y="4540588"/>
            <a:ext cx="2114681" cy="523220"/>
          </a:xfrm>
          <a:prstGeom prst="rect">
            <a:avLst/>
          </a:prstGeom>
          <a:noFill/>
        </p:spPr>
        <p:txBody>
          <a:bodyPr wrap="none" rtlCol="0">
            <a:spAutoFit/>
          </a:bodyPr>
          <a:lstStyle/>
          <a:p>
            <a:r>
              <a:rPr kumimoji="1" lang="en-US" altLang="ja-JP" sz="1400" dirty="0" smtClean="0">
                <a:solidFill>
                  <a:srgbClr val="FFC000"/>
                </a:solidFill>
              </a:rPr>
              <a:t>call </a:t>
            </a:r>
            <a:r>
              <a:rPr kumimoji="1" lang="en-US" altLang="ja-JP" sz="1400" dirty="0" err="1" smtClean="0">
                <a:solidFill>
                  <a:srgbClr val="FFC000"/>
                </a:solidFill>
              </a:rPr>
              <a:t>tippecanoe</a:t>
            </a:r>
            <a:endParaRPr kumimoji="1" lang="en-US" altLang="ja-JP" sz="1400" dirty="0" smtClean="0">
              <a:solidFill>
                <a:srgbClr val="FFC000"/>
              </a:solidFill>
            </a:endParaRPr>
          </a:p>
          <a:p>
            <a:r>
              <a:rPr kumimoji="1" lang="en-US" altLang="ja-JP" sz="1400" dirty="0" smtClean="0">
                <a:solidFill>
                  <a:srgbClr val="FFC000"/>
                </a:solidFill>
              </a:rPr>
              <a:t>extract tiles from </a:t>
            </a:r>
            <a:r>
              <a:rPr kumimoji="1" lang="en-US" altLang="ja-JP" sz="1400" dirty="0" err="1" smtClean="0">
                <a:solidFill>
                  <a:srgbClr val="FFC000"/>
                </a:solidFill>
              </a:rPr>
              <a:t>mbtiles</a:t>
            </a:r>
            <a:endParaRPr kumimoji="1" lang="en-US" altLang="ja-JP" sz="1400" dirty="0" smtClean="0">
              <a:solidFill>
                <a:srgbClr val="FFC000"/>
              </a:solidFill>
            </a:endParaRPr>
          </a:p>
        </p:txBody>
      </p:sp>
      <p:sp>
        <p:nvSpPr>
          <p:cNvPr id="30" name="テキスト ボックス 29"/>
          <p:cNvSpPr txBox="1"/>
          <p:nvPr/>
        </p:nvSpPr>
        <p:spPr>
          <a:xfrm>
            <a:off x="2840946" y="5130161"/>
            <a:ext cx="3493264" cy="369332"/>
          </a:xfrm>
          <a:prstGeom prst="rect">
            <a:avLst/>
          </a:prstGeom>
          <a:noFill/>
        </p:spPr>
        <p:txBody>
          <a:bodyPr wrap="none" rtlCol="0">
            <a:spAutoFit/>
          </a:bodyPr>
          <a:lstStyle/>
          <a:p>
            <a:r>
              <a:rPr kumimoji="1" lang="en-US" altLang="ja-JP" dirty="0" smtClean="0">
                <a:solidFill>
                  <a:srgbClr val="FF0000"/>
                </a:solidFill>
              </a:rPr>
              <a:t>* </a:t>
            </a:r>
            <a:r>
              <a:rPr kumimoji="1" lang="en-US" altLang="ja-JP" dirty="0" err="1" smtClean="0">
                <a:solidFill>
                  <a:srgbClr val="FF0000"/>
                </a:solidFill>
              </a:rPr>
              <a:t>mbview</a:t>
            </a:r>
            <a:r>
              <a:rPr kumimoji="1" lang="en-US" altLang="ja-JP" dirty="0" smtClean="0">
                <a:solidFill>
                  <a:srgbClr val="FF0000"/>
                </a:solidFill>
              </a:rPr>
              <a:t> was great for checking</a:t>
            </a:r>
            <a:endParaRPr kumimoji="1" lang="ja-JP" altLang="en-US" dirty="0">
              <a:solidFill>
                <a:srgbClr val="FF0000"/>
              </a:solidFill>
            </a:endParaRPr>
          </a:p>
        </p:txBody>
      </p:sp>
      <p:sp>
        <p:nvSpPr>
          <p:cNvPr id="23" name="テキスト ボックス 22"/>
          <p:cNvSpPr txBox="1"/>
          <p:nvPr/>
        </p:nvSpPr>
        <p:spPr>
          <a:xfrm>
            <a:off x="295388" y="1836789"/>
            <a:ext cx="8824852" cy="400110"/>
          </a:xfrm>
          <a:prstGeom prst="rect">
            <a:avLst/>
          </a:prstGeom>
          <a:noFill/>
        </p:spPr>
        <p:txBody>
          <a:bodyPr wrap="none" rtlCol="0">
            <a:spAutoFit/>
          </a:bodyPr>
          <a:lstStyle/>
          <a:p>
            <a:r>
              <a:rPr kumimoji="1" lang="en-US" altLang="ja-JP" sz="2000" dirty="0" smtClean="0">
                <a:solidFill>
                  <a:schemeClr val="bg1">
                    <a:lumMod val="50000"/>
                  </a:schemeClr>
                </a:solidFill>
                <a:latin typeface="Klee Medium" charset="-128"/>
                <a:ea typeface="Klee Medium" charset="-128"/>
                <a:cs typeface="Klee Medium" charset="-128"/>
              </a:rPr>
              <a:t>Shapefile </a:t>
            </a:r>
            <a:r>
              <a:rPr kumimoji="1" lang="ja-JP" altLang="en-US" sz="2000" dirty="0" smtClean="0">
                <a:solidFill>
                  <a:schemeClr val="bg1">
                    <a:lumMod val="50000"/>
                  </a:schemeClr>
                </a:solidFill>
                <a:latin typeface="Klee Medium" charset="-128"/>
                <a:ea typeface="Klee Medium" charset="-128"/>
                <a:cs typeface="Klee Medium" charset="-128"/>
              </a:rPr>
              <a:t>からバイナリベクトルタイルに変換。属性・幾何はそのまま保持</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24" name="円/楕円 23"/>
          <p:cNvSpPr/>
          <p:nvPr/>
        </p:nvSpPr>
        <p:spPr>
          <a:xfrm>
            <a:off x="3584158" y="4466662"/>
            <a:ext cx="2508194" cy="682128"/>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サウンド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018873495"/>
      </p:ext>
    </p:extLst>
  </p:cSld>
  <p:clrMapOvr>
    <a:masterClrMapping/>
  </p:clrMapOvr>
  <p:transition advTm="31635">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6981087" y="6409206"/>
            <a:ext cx="2057400" cy="365125"/>
          </a:xfrm>
        </p:spPr>
        <p:txBody>
          <a:bodyPr/>
          <a:lstStyle/>
          <a:p>
            <a:fld id="{D57F1E4F-1CFF-5643-939E-217C01CDF565}" type="slidenum">
              <a:rPr lang="en-US" smtClean="0"/>
              <a:pPr/>
              <a:t>17</a:t>
            </a:fld>
            <a:endParaRPr lang="en-US" dirty="0"/>
          </a:p>
        </p:txBody>
      </p:sp>
      <p:pic>
        <p:nvPicPr>
          <p:cNvPr id="3" name="図 2"/>
          <p:cNvPicPr>
            <a:picLocks noChangeAspect="1"/>
          </p:cNvPicPr>
          <p:nvPr/>
        </p:nvPicPr>
        <p:blipFill>
          <a:blip r:embed="rId5"/>
          <a:stretch>
            <a:fillRect/>
          </a:stretch>
        </p:blipFill>
        <p:spPr>
          <a:xfrm>
            <a:off x="0" y="0"/>
            <a:ext cx="9144000" cy="999841"/>
          </a:xfrm>
          <a:prstGeom prst="rect">
            <a:avLst/>
          </a:prstGeom>
        </p:spPr>
      </p:pic>
      <p:sp>
        <p:nvSpPr>
          <p:cNvPr id="4" name="角丸四角形 3"/>
          <p:cNvSpPr/>
          <p:nvPr/>
        </p:nvSpPr>
        <p:spPr>
          <a:xfrm>
            <a:off x="314794" y="312512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Shapefile</a:t>
            </a:r>
            <a:endParaRPr kumimoji="1" lang="ja-JP" altLang="en-US" dirty="0"/>
          </a:p>
        </p:txBody>
      </p:sp>
      <p:sp>
        <p:nvSpPr>
          <p:cNvPr id="5" name="角丸四角形 4"/>
          <p:cNvSpPr/>
          <p:nvPr/>
        </p:nvSpPr>
        <p:spPr>
          <a:xfrm>
            <a:off x="2490866" y="3125119"/>
            <a:ext cx="1543987" cy="1349115"/>
          </a:xfrm>
          <a:prstGeom prst="roundRect">
            <a:avLst/>
          </a:prstGeom>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GeoJSON</a:t>
            </a:r>
            <a:endParaRPr kumimoji="1" lang="ja-JP" altLang="en-US" dirty="0"/>
          </a:p>
        </p:txBody>
      </p:sp>
      <p:sp>
        <p:nvSpPr>
          <p:cNvPr id="6" name="角丸四角形 5"/>
          <p:cNvSpPr/>
          <p:nvPr/>
        </p:nvSpPr>
        <p:spPr>
          <a:xfrm>
            <a:off x="4666938" y="3125118"/>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Binary Vector Tile</a:t>
            </a:r>
            <a:r>
              <a:rPr kumimoji="1" lang="en-US" altLang="ja-JP" baseline="30000" dirty="0" smtClean="0"/>
              <a:t>*1</a:t>
            </a:r>
            <a:endParaRPr kumimoji="1" lang="ja-JP" altLang="en-US" baseline="30000" dirty="0"/>
          </a:p>
        </p:txBody>
      </p:sp>
      <p:sp>
        <p:nvSpPr>
          <p:cNvPr id="7" name="テキスト ボックス 6"/>
          <p:cNvSpPr txBox="1"/>
          <p:nvPr/>
        </p:nvSpPr>
        <p:spPr>
          <a:xfrm>
            <a:off x="314794" y="5987019"/>
            <a:ext cx="3765774" cy="523220"/>
          </a:xfrm>
          <a:prstGeom prst="rect">
            <a:avLst/>
          </a:prstGeom>
          <a:noFill/>
        </p:spPr>
        <p:txBody>
          <a:bodyPr wrap="none" rtlCol="0">
            <a:spAutoFit/>
          </a:bodyPr>
          <a:lstStyle/>
          <a:p>
            <a:r>
              <a:rPr kumimoji="1" lang="en-US" altLang="ja-JP" sz="1400" dirty="0" smtClean="0"/>
              <a:t>*1 </a:t>
            </a:r>
            <a:r>
              <a:rPr kumimoji="1" lang="en-US" altLang="ja-JP" sz="1400" dirty="0" smtClean="0">
                <a:hlinkClick r:id="rId6"/>
              </a:rPr>
              <a:t>https</a:t>
            </a:r>
            <a:r>
              <a:rPr kumimoji="1" lang="en-US" altLang="ja-JP" sz="1400" dirty="0">
                <a:hlinkClick r:id="rId6"/>
              </a:rPr>
              <a:t>://</a:t>
            </a:r>
            <a:r>
              <a:rPr kumimoji="1" lang="en-US" altLang="ja-JP" sz="1400" dirty="0" smtClean="0">
                <a:hlinkClick r:id="rId6"/>
              </a:rPr>
              <a:t>github.com/mapbox/vector-tile-spec</a:t>
            </a:r>
            <a:endParaRPr kumimoji="1" lang="en-US" altLang="ja-JP" sz="1400" dirty="0" smtClean="0"/>
          </a:p>
          <a:p>
            <a:r>
              <a:rPr kumimoji="1" lang="en-US" altLang="ja-JP" sz="1400" dirty="0"/>
              <a:t>*2 </a:t>
            </a:r>
            <a:r>
              <a:rPr kumimoji="1" lang="en-US" altLang="ja-JP" sz="1400" dirty="0">
                <a:hlinkClick r:id="rId7"/>
              </a:rPr>
              <a:t>https://</a:t>
            </a:r>
            <a:r>
              <a:rPr kumimoji="1" lang="en-US" altLang="ja-JP" sz="1400" dirty="0" smtClean="0">
                <a:hlinkClick r:id="rId7"/>
              </a:rPr>
              <a:t>pages.github.com</a:t>
            </a:r>
            <a:r>
              <a:rPr kumimoji="1" lang="en-US" altLang="ja-JP" sz="1400" dirty="0" smtClean="0"/>
              <a:t> </a:t>
            </a:r>
            <a:endParaRPr kumimoji="1" lang="ja-JP" altLang="en-US" sz="1400" dirty="0"/>
          </a:p>
        </p:txBody>
      </p:sp>
      <p:sp>
        <p:nvSpPr>
          <p:cNvPr id="8" name="正方形/長方形 7"/>
          <p:cNvSpPr/>
          <p:nvPr/>
        </p:nvSpPr>
        <p:spPr>
          <a:xfrm>
            <a:off x="7180289" y="3125118"/>
            <a:ext cx="1514006" cy="1349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External gratis hosting</a:t>
            </a:r>
            <a:r>
              <a:rPr kumimoji="1" lang="en-US" altLang="ja-JP" baseline="30000" dirty="0" smtClean="0"/>
              <a:t>*2</a:t>
            </a:r>
            <a:endParaRPr kumimoji="1" lang="ja-JP" altLang="en-US" baseline="30000" dirty="0"/>
          </a:p>
        </p:txBody>
      </p:sp>
      <p:sp>
        <p:nvSpPr>
          <p:cNvPr id="10" name="左中かっこ 9"/>
          <p:cNvSpPr/>
          <p:nvPr/>
        </p:nvSpPr>
        <p:spPr>
          <a:xfrm rot="5400000">
            <a:off x="3489904" y="246821"/>
            <a:ext cx="317901" cy="51241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テキスト ボックス 10"/>
          <p:cNvSpPr txBox="1"/>
          <p:nvPr/>
        </p:nvSpPr>
        <p:spPr>
          <a:xfrm>
            <a:off x="3043560" y="2280607"/>
            <a:ext cx="1210588" cy="369332"/>
          </a:xfrm>
          <a:prstGeom prst="rect">
            <a:avLst/>
          </a:prstGeom>
          <a:noFill/>
        </p:spPr>
        <p:txBody>
          <a:bodyPr wrap="none" rtlCol="0">
            <a:spAutoFit/>
          </a:bodyPr>
          <a:lstStyle/>
          <a:p>
            <a:r>
              <a:rPr kumimoji="1" lang="en-US" altLang="ja-JP" dirty="0" err="1" smtClean="0">
                <a:solidFill>
                  <a:srgbClr val="FF0000"/>
                </a:solidFill>
              </a:rPr>
              <a:t>convert.rb</a:t>
            </a:r>
            <a:endParaRPr kumimoji="1" lang="ja-JP" altLang="en-US" dirty="0">
              <a:solidFill>
                <a:srgbClr val="FF0000"/>
              </a:solidFill>
            </a:endParaRPr>
          </a:p>
        </p:txBody>
      </p:sp>
      <p:cxnSp>
        <p:nvCxnSpPr>
          <p:cNvPr id="13" name="直線矢印コネクタ 12"/>
          <p:cNvCxnSpPr>
            <a:stCxn id="4" idx="3"/>
            <a:endCxn id="5" idx="1"/>
          </p:cNvCxnSpPr>
          <p:nvPr/>
        </p:nvCxnSpPr>
        <p:spPr>
          <a:xfrm flipV="1">
            <a:off x="1858781" y="3799677"/>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5" idx="3"/>
            <a:endCxn id="6" idx="1"/>
          </p:cNvCxnSpPr>
          <p:nvPr/>
        </p:nvCxnSpPr>
        <p:spPr>
          <a:xfrm flipV="1">
            <a:off x="4034853" y="3799676"/>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a:stCxn id="6" idx="3"/>
            <a:endCxn id="8" idx="1"/>
          </p:cNvCxnSpPr>
          <p:nvPr/>
        </p:nvCxnSpPr>
        <p:spPr>
          <a:xfrm>
            <a:off x="6210925" y="3799676"/>
            <a:ext cx="969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7453826" y="6269037"/>
            <a:ext cx="966931" cy="369332"/>
          </a:xfrm>
          <a:prstGeom prst="rect">
            <a:avLst/>
          </a:prstGeom>
          <a:noFill/>
        </p:spPr>
        <p:txBody>
          <a:bodyPr wrap="none" rtlCol="0">
            <a:spAutoFit/>
          </a:bodyPr>
          <a:lstStyle/>
          <a:p>
            <a:r>
              <a:rPr kumimoji="1" lang="en-US" altLang="ja-JP" smtClean="0"/>
              <a:t>Internet</a:t>
            </a:r>
            <a:endParaRPr kumimoji="1" lang="ja-JP" altLang="en-US" dirty="0"/>
          </a:p>
        </p:txBody>
      </p:sp>
      <p:cxnSp>
        <p:nvCxnSpPr>
          <p:cNvPr id="22" name="直線矢印コネクタ 21"/>
          <p:cNvCxnSpPr>
            <a:stCxn id="8" idx="2"/>
            <a:endCxn id="21" idx="0"/>
          </p:cNvCxnSpPr>
          <p:nvPr/>
        </p:nvCxnSpPr>
        <p:spPr>
          <a:xfrm>
            <a:off x="7937292" y="4474233"/>
            <a:ext cx="0" cy="1794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正方形/長方形 8"/>
          <p:cNvSpPr/>
          <p:nvPr/>
        </p:nvSpPr>
        <p:spPr>
          <a:xfrm>
            <a:off x="4529870" y="5639662"/>
            <a:ext cx="4330700" cy="307777"/>
          </a:xfrm>
          <a:prstGeom prst="rect">
            <a:avLst/>
          </a:prstGeom>
          <a:solidFill>
            <a:schemeClr val="bg1"/>
          </a:solidFill>
        </p:spPr>
        <p:txBody>
          <a:bodyPr wrap="square">
            <a:spAutoFit/>
          </a:bodyPr>
          <a:lstStyle/>
          <a:p>
            <a:r>
              <a:rPr lang="ja-JP" altLang="en-US" sz="1400" dirty="0"/>
              <a:t>https://globalmaps-vt.github.io/gmjp2vt</a:t>
            </a:r>
            <a:r>
              <a:rPr lang="ja-JP" altLang="en-US" sz="1400" dirty="0" smtClean="0"/>
              <a:t>/</a:t>
            </a:r>
            <a:r>
              <a:rPr lang="en-US" altLang="ja-JP" sz="1400" dirty="0" smtClean="0"/>
              <a:t>{z}</a:t>
            </a:r>
            <a:r>
              <a:rPr lang="ja-JP" altLang="en-US" sz="1400" dirty="0" smtClean="0"/>
              <a:t>/</a:t>
            </a:r>
            <a:r>
              <a:rPr lang="en-US" altLang="ja-JP" sz="1400" dirty="0" smtClean="0"/>
              <a:t>{x}</a:t>
            </a:r>
            <a:r>
              <a:rPr lang="ja-JP" altLang="en-US" sz="1400" dirty="0" smtClean="0"/>
              <a:t>/</a:t>
            </a:r>
            <a:r>
              <a:rPr lang="en-US" altLang="ja-JP" sz="1400" dirty="0" smtClean="0"/>
              <a:t>{y}</a:t>
            </a:r>
            <a:r>
              <a:rPr lang="ja-JP" altLang="en-US" sz="1400" dirty="0" smtClean="0"/>
              <a:t>.</a:t>
            </a:r>
            <a:r>
              <a:rPr lang="ja-JP" altLang="en-US" sz="1400" dirty="0"/>
              <a:t>mvt</a:t>
            </a:r>
          </a:p>
        </p:txBody>
      </p:sp>
      <p:sp>
        <p:nvSpPr>
          <p:cNvPr id="25" name="テキスト ボックス 24"/>
          <p:cNvSpPr txBox="1"/>
          <p:nvPr/>
        </p:nvSpPr>
        <p:spPr>
          <a:xfrm>
            <a:off x="6210152" y="3028758"/>
            <a:ext cx="970137" cy="738664"/>
          </a:xfrm>
          <a:prstGeom prst="rect">
            <a:avLst/>
          </a:prstGeom>
          <a:noFill/>
        </p:spPr>
        <p:txBody>
          <a:bodyPr wrap="none" rtlCol="0">
            <a:spAutoFit/>
          </a:bodyPr>
          <a:lstStyle/>
          <a:p>
            <a:pPr algn="ctr"/>
            <a:r>
              <a:rPr kumimoji="1" lang="en-US" altLang="ja-JP" sz="1400" dirty="0" err="1" smtClean="0">
                <a:solidFill>
                  <a:srgbClr val="FF0000"/>
                </a:solidFill>
              </a:rPr>
              <a:t>add.rb</a:t>
            </a:r>
            <a:endParaRPr kumimoji="1" lang="en-US" altLang="ja-JP" sz="1400" dirty="0" smtClean="0">
              <a:solidFill>
                <a:srgbClr val="FF0000"/>
              </a:solidFill>
            </a:endParaRPr>
          </a:p>
          <a:p>
            <a:pPr algn="ctr"/>
            <a:r>
              <a:rPr kumimoji="1" lang="en-US" altLang="ja-JP" sz="1400" dirty="0" err="1" smtClean="0">
                <a:solidFill>
                  <a:srgbClr val="FF0000"/>
                </a:solidFill>
              </a:rPr>
              <a:t>commit.rb</a:t>
            </a:r>
            <a:endParaRPr kumimoji="1" lang="en-US" altLang="ja-JP" sz="1400" dirty="0" smtClean="0">
              <a:solidFill>
                <a:srgbClr val="FF0000"/>
              </a:solidFill>
            </a:endParaRPr>
          </a:p>
          <a:p>
            <a:pPr algn="ctr"/>
            <a:r>
              <a:rPr kumimoji="1" lang="en-US" altLang="ja-JP" sz="1400" dirty="0" err="1" smtClean="0">
                <a:solidFill>
                  <a:srgbClr val="FF0000"/>
                </a:solidFill>
              </a:rPr>
              <a:t>push.rb</a:t>
            </a:r>
            <a:endParaRPr kumimoji="1" lang="ja-JP" altLang="en-US" sz="1400" dirty="0">
              <a:solidFill>
                <a:srgbClr val="FF0000"/>
              </a:solidFill>
            </a:endParaRPr>
          </a:p>
        </p:txBody>
      </p:sp>
      <p:sp>
        <p:nvSpPr>
          <p:cNvPr id="26" name="テキスト ボックス 25"/>
          <p:cNvSpPr txBox="1"/>
          <p:nvPr/>
        </p:nvSpPr>
        <p:spPr>
          <a:xfrm>
            <a:off x="295388" y="1050547"/>
            <a:ext cx="8743099" cy="830997"/>
          </a:xfrm>
          <a:prstGeom prst="rect">
            <a:avLst/>
          </a:prstGeom>
          <a:noFill/>
        </p:spPr>
        <p:txBody>
          <a:bodyPr wrap="none" rtlCol="0">
            <a:spAutoFit/>
          </a:bodyPr>
          <a:lstStyle/>
          <a:p>
            <a:r>
              <a:rPr kumimoji="1" lang="en-US" altLang="ja-JP" sz="2400" dirty="0" smtClean="0"/>
              <a:t>Straightforward conversion from Shapefile to binary vector tiles</a:t>
            </a:r>
          </a:p>
          <a:p>
            <a:r>
              <a:rPr kumimoji="1" lang="en-US" altLang="ja-JP" sz="2400" dirty="0"/>
              <a:t>A</a:t>
            </a:r>
            <a:r>
              <a:rPr kumimoji="1" lang="en-US" altLang="ja-JP" sz="2400" dirty="0" smtClean="0"/>
              <a:t>ll attributes and geometries are kept.</a:t>
            </a:r>
            <a:endParaRPr kumimoji="1" lang="ja-JP" altLang="en-US" sz="2400" dirty="0"/>
          </a:p>
        </p:txBody>
      </p:sp>
      <p:sp>
        <p:nvSpPr>
          <p:cNvPr id="28" name="テキスト ボックス 27"/>
          <p:cNvSpPr txBox="1"/>
          <p:nvPr/>
        </p:nvSpPr>
        <p:spPr>
          <a:xfrm>
            <a:off x="1314266" y="4540588"/>
            <a:ext cx="1736373" cy="523220"/>
          </a:xfrm>
          <a:prstGeom prst="rect">
            <a:avLst/>
          </a:prstGeom>
          <a:noFill/>
        </p:spPr>
        <p:txBody>
          <a:bodyPr wrap="none" rtlCol="0">
            <a:spAutoFit/>
          </a:bodyPr>
          <a:lstStyle/>
          <a:p>
            <a:r>
              <a:rPr kumimoji="1" lang="en-US" altLang="ja-JP" sz="1400" dirty="0">
                <a:solidFill>
                  <a:srgbClr val="FFC000"/>
                </a:solidFill>
              </a:rPr>
              <a:t>s</a:t>
            </a:r>
            <a:r>
              <a:rPr kumimoji="1" lang="en-US" altLang="ja-JP" sz="1400" dirty="0" smtClean="0">
                <a:solidFill>
                  <a:srgbClr val="FFC000"/>
                </a:solidFill>
              </a:rPr>
              <a:t>ome data cleaning</a:t>
            </a:r>
          </a:p>
          <a:p>
            <a:r>
              <a:rPr kumimoji="1" lang="en-US" altLang="ja-JP" sz="1400" dirty="0" smtClean="0">
                <a:solidFill>
                  <a:srgbClr val="FFC000"/>
                </a:solidFill>
              </a:rPr>
              <a:t>included</a:t>
            </a:r>
          </a:p>
        </p:txBody>
      </p:sp>
      <p:sp>
        <p:nvSpPr>
          <p:cNvPr id="29" name="テキスト ボックス 28"/>
          <p:cNvSpPr txBox="1"/>
          <p:nvPr/>
        </p:nvSpPr>
        <p:spPr>
          <a:xfrm>
            <a:off x="3765112" y="4540588"/>
            <a:ext cx="2114681" cy="523220"/>
          </a:xfrm>
          <a:prstGeom prst="rect">
            <a:avLst/>
          </a:prstGeom>
          <a:noFill/>
        </p:spPr>
        <p:txBody>
          <a:bodyPr wrap="none" rtlCol="0">
            <a:spAutoFit/>
          </a:bodyPr>
          <a:lstStyle/>
          <a:p>
            <a:r>
              <a:rPr kumimoji="1" lang="en-US" altLang="ja-JP" sz="1400" dirty="0" smtClean="0">
                <a:solidFill>
                  <a:srgbClr val="FFC000"/>
                </a:solidFill>
              </a:rPr>
              <a:t>call </a:t>
            </a:r>
            <a:r>
              <a:rPr kumimoji="1" lang="en-US" altLang="ja-JP" sz="1400" dirty="0" err="1" smtClean="0">
                <a:solidFill>
                  <a:srgbClr val="FFC000"/>
                </a:solidFill>
              </a:rPr>
              <a:t>tippecanoe</a:t>
            </a:r>
            <a:endParaRPr kumimoji="1" lang="en-US" altLang="ja-JP" sz="1400" dirty="0" smtClean="0">
              <a:solidFill>
                <a:srgbClr val="FFC000"/>
              </a:solidFill>
            </a:endParaRPr>
          </a:p>
          <a:p>
            <a:r>
              <a:rPr kumimoji="1" lang="en-US" altLang="ja-JP" sz="1400" dirty="0" smtClean="0">
                <a:solidFill>
                  <a:srgbClr val="FFC000"/>
                </a:solidFill>
              </a:rPr>
              <a:t>extract tiles from </a:t>
            </a:r>
            <a:r>
              <a:rPr kumimoji="1" lang="en-US" altLang="ja-JP" sz="1400" dirty="0" err="1" smtClean="0">
                <a:solidFill>
                  <a:srgbClr val="FFC000"/>
                </a:solidFill>
              </a:rPr>
              <a:t>mbtiles</a:t>
            </a:r>
            <a:endParaRPr kumimoji="1" lang="en-US" altLang="ja-JP" sz="1400" dirty="0" smtClean="0">
              <a:solidFill>
                <a:srgbClr val="FFC000"/>
              </a:solidFill>
            </a:endParaRPr>
          </a:p>
        </p:txBody>
      </p:sp>
      <p:sp>
        <p:nvSpPr>
          <p:cNvPr id="30" name="テキスト ボックス 29"/>
          <p:cNvSpPr txBox="1"/>
          <p:nvPr/>
        </p:nvSpPr>
        <p:spPr>
          <a:xfrm>
            <a:off x="2840946" y="5130161"/>
            <a:ext cx="3493264" cy="369332"/>
          </a:xfrm>
          <a:prstGeom prst="rect">
            <a:avLst/>
          </a:prstGeom>
          <a:noFill/>
        </p:spPr>
        <p:txBody>
          <a:bodyPr wrap="none" rtlCol="0">
            <a:spAutoFit/>
          </a:bodyPr>
          <a:lstStyle/>
          <a:p>
            <a:r>
              <a:rPr kumimoji="1" lang="en-US" altLang="ja-JP" dirty="0" smtClean="0">
                <a:solidFill>
                  <a:srgbClr val="FF0000"/>
                </a:solidFill>
              </a:rPr>
              <a:t>* </a:t>
            </a:r>
            <a:r>
              <a:rPr kumimoji="1" lang="en-US" altLang="ja-JP" dirty="0" err="1" smtClean="0">
                <a:solidFill>
                  <a:srgbClr val="FF0000"/>
                </a:solidFill>
              </a:rPr>
              <a:t>mbview</a:t>
            </a:r>
            <a:r>
              <a:rPr kumimoji="1" lang="en-US" altLang="ja-JP" dirty="0" smtClean="0">
                <a:solidFill>
                  <a:srgbClr val="FF0000"/>
                </a:solidFill>
              </a:rPr>
              <a:t> was great for checking</a:t>
            </a:r>
            <a:endParaRPr kumimoji="1" lang="ja-JP" altLang="en-US" dirty="0">
              <a:solidFill>
                <a:srgbClr val="FF0000"/>
              </a:solidFill>
            </a:endParaRPr>
          </a:p>
        </p:txBody>
      </p:sp>
      <p:sp>
        <p:nvSpPr>
          <p:cNvPr id="23" name="テキスト ボックス 22"/>
          <p:cNvSpPr txBox="1"/>
          <p:nvPr/>
        </p:nvSpPr>
        <p:spPr>
          <a:xfrm>
            <a:off x="295388" y="1836789"/>
            <a:ext cx="8824852" cy="400110"/>
          </a:xfrm>
          <a:prstGeom prst="rect">
            <a:avLst/>
          </a:prstGeom>
          <a:noFill/>
        </p:spPr>
        <p:txBody>
          <a:bodyPr wrap="none" rtlCol="0">
            <a:spAutoFit/>
          </a:bodyPr>
          <a:lstStyle/>
          <a:p>
            <a:r>
              <a:rPr kumimoji="1" lang="en-US" altLang="ja-JP" sz="2000" dirty="0" smtClean="0">
                <a:solidFill>
                  <a:schemeClr val="bg1">
                    <a:lumMod val="50000"/>
                  </a:schemeClr>
                </a:solidFill>
                <a:latin typeface="Klee Medium" charset="-128"/>
                <a:ea typeface="Klee Medium" charset="-128"/>
                <a:cs typeface="Klee Medium" charset="-128"/>
              </a:rPr>
              <a:t>Shapefile </a:t>
            </a:r>
            <a:r>
              <a:rPr kumimoji="1" lang="ja-JP" altLang="en-US" sz="2000" dirty="0" smtClean="0">
                <a:solidFill>
                  <a:schemeClr val="bg1">
                    <a:lumMod val="50000"/>
                  </a:schemeClr>
                </a:solidFill>
                <a:latin typeface="Klee Medium" charset="-128"/>
                <a:ea typeface="Klee Medium" charset="-128"/>
                <a:cs typeface="Klee Medium" charset="-128"/>
              </a:rPr>
              <a:t>からバイナリベクトルタイルに変換。属性・幾何はそのまま保持</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27" name="円/楕円 26"/>
          <p:cNvSpPr/>
          <p:nvPr/>
        </p:nvSpPr>
        <p:spPr>
          <a:xfrm>
            <a:off x="6068171" y="2915698"/>
            <a:ext cx="1254097" cy="1032814"/>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サウンド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47726695"/>
      </p:ext>
    </p:extLst>
  </p:cSld>
  <p:clrMapOvr>
    <a:masterClrMapping/>
  </p:clrMapOvr>
  <p:transition advTm="12806">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6981087" y="6409206"/>
            <a:ext cx="2057400" cy="365125"/>
          </a:xfrm>
        </p:spPr>
        <p:txBody>
          <a:bodyPr/>
          <a:lstStyle/>
          <a:p>
            <a:fld id="{D57F1E4F-1CFF-5643-939E-217C01CDF565}" type="slidenum">
              <a:rPr lang="en-US" smtClean="0"/>
              <a:pPr/>
              <a:t>18</a:t>
            </a:fld>
            <a:endParaRPr lang="en-US" dirty="0"/>
          </a:p>
        </p:txBody>
      </p:sp>
      <p:pic>
        <p:nvPicPr>
          <p:cNvPr id="3" name="図 2"/>
          <p:cNvPicPr>
            <a:picLocks noChangeAspect="1"/>
          </p:cNvPicPr>
          <p:nvPr/>
        </p:nvPicPr>
        <p:blipFill>
          <a:blip r:embed="rId5"/>
          <a:stretch>
            <a:fillRect/>
          </a:stretch>
        </p:blipFill>
        <p:spPr>
          <a:xfrm>
            <a:off x="0" y="0"/>
            <a:ext cx="9144000" cy="999841"/>
          </a:xfrm>
          <a:prstGeom prst="rect">
            <a:avLst/>
          </a:prstGeom>
        </p:spPr>
      </p:pic>
      <p:sp>
        <p:nvSpPr>
          <p:cNvPr id="4" name="角丸四角形 3"/>
          <p:cNvSpPr/>
          <p:nvPr/>
        </p:nvSpPr>
        <p:spPr>
          <a:xfrm>
            <a:off x="314794" y="312512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Shapefile</a:t>
            </a:r>
            <a:endParaRPr kumimoji="1" lang="ja-JP" altLang="en-US" dirty="0"/>
          </a:p>
        </p:txBody>
      </p:sp>
      <p:sp>
        <p:nvSpPr>
          <p:cNvPr id="5" name="角丸四角形 4"/>
          <p:cNvSpPr/>
          <p:nvPr/>
        </p:nvSpPr>
        <p:spPr>
          <a:xfrm>
            <a:off x="2490866" y="3125119"/>
            <a:ext cx="1543987" cy="1349115"/>
          </a:xfrm>
          <a:prstGeom prst="roundRect">
            <a:avLst/>
          </a:prstGeom>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GeoJSON</a:t>
            </a:r>
            <a:endParaRPr kumimoji="1" lang="ja-JP" altLang="en-US" dirty="0"/>
          </a:p>
        </p:txBody>
      </p:sp>
      <p:sp>
        <p:nvSpPr>
          <p:cNvPr id="6" name="角丸四角形 5"/>
          <p:cNvSpPr/>
          <p:nvPr/>
        </p:nvSpPr>
        <p:spPr>
          <a:xfrm>
            <a:off x="4666938" y="3125118"/>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Binary Vector Tile</a:t>
            </a:r>
            <a:r>
              <a:rPr kumimoji="1" lang="en-US" altLang="ja-JP" baseline="30000" dirty="0" smtClean="0"/>
              <a:t>*1</a:t>
            </a:r>
            <a:endParaRPr kumimoji="1" lang="ja-JP" altLang="en-US" baseline="30000" dirty="0"/>
          </a:p>
        </p:txBody>
      </p:sp>
      <p:sp>
        <p:nvSpPr>
          <p:cNvPr id="7" name="テキスト ボックス 6"/>
          <p:cNvSpPr txBox="1"/>
          <p:nvPr/>
        </p:nvSpPr>
        <p:spPr>
          <a:xfrm>
            <a:off x="314794" y="5987019"/>
            <a:ext cx="3765774" cy="523220"/>
          </a:xfrm>
          <a:prstGeom prst="rect">
            <a:avLst/>
          </a:prstGeom>
          <a:noFill/>
        </p:spPr>
        <p:txBody>
          <a:bodyPr wrap="none" rtlCol="0">
            <a:spAutoFit/>
          </a:bodyPr>
          <a:lstStyle/>
          <a:p>
            <a:r>
              <a:rPr kumimoji="1" lang="en-US" altLang="ja-JP" sz="1400" dirty="0" smtClean="0"/>
              <a:t>*1 </a:t>
            </a:r>
            <a:r>
              <a:rPr kumimoji="1" lang="en-US" altLang="ja-JP" sz="1400" dirty="0" smtClean="0">
                <a:hlinkClick r:id="rId6"/>
              </a:rPr>
              <a:t>https</a:t>
            </a:r>
            <a:r>
              <a:rPr kumimoji="1" lang="en-US" altLang="ja-JP" sz="1400" dirty="0">
                <a:hlinkClick r:id="rId6"/>
              </a:rPr>
              <a:t>://</a:t>
            </a:r>
            <a:r>
              <a:rPr kumimoji="1" lang="en-US" altLang="ja-JP" sz="1400" dirty="0" smtClean="0">
                <a:hlinkClick r:id="rId6"/>
              </a:rPr>
              <a:t>github.com/mapbox/vector-tile-spec</a:t>
            </a:r>
            <a:endParaRPr kumimoji="1" lang="en-US" altLang="ja-JP" sz="1400" dirty="0" smtClean="0"/>
          </a:p>
          <a:p>
            <a:r>
              <a:rPr kumimoji="1" lang="en-US" altLang="ja-JP" sz="1400" dirty="0"/>
              <a:t>*2 </a:t>
            </a:r>
            <a:r>
              <a:rPr kumimoji="1" lang="en-US" altLang="ja-JP" sz="1400" dirty="0">
                <a:hlinkClick r:id="rId7"/>
              </a:rPr>
              <a:t>https://</a:t>
            </a:r>
            <a:r>
              <a:rPr kumimoji="1" lang="en-US" altLang="ja-JP" sz="1400" dirty="0" smtClean="0">
                <a:hlinkClick r:id="rId7"/>
              </a:rPr>
              <a:t>pages.github.com</a:t>
            </a:r>
            <a:r>
              <a:rPr kumimoji="1" lang="en-US" altLang="ja-JP" sz="1400" dirty="0" smtClean="0"/>
              <a:t> </a:t>
            </a:r>
            <a:endParaRPr kumimoji="1" lang="ja-JP" altLang="en-US" sz="1400" dirty="0"/>
          </a:p>
        </p:txBody>
      </p:sp>
      <p:sp>
        <p:nvSpPr>
          <p:cNvPr id="8" name="正方形/長方形 7"/>
          <p:cNvSpPr/>
          <p:nvPr/>
        </p:nvSpPr>
        <p:spPr>
          <a:xfrm>
            <a:off x="7180289" y="3125118"/>
            <a:ext cx="1514006" cy="1349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External gratis hosting</a:t>
            </a:r>
            <a:r>
              <a:rPr kumimoji="1" lang="en-US" altLang="ja-JP" baseline="30000" dirty="0" smtClean="0"/>
              <a:t>*2</a:t>
            </a:r>
            <a:endParaRPr kumimoji="1" lang="ja-JP" altLang="en-US" baseline="30000" dirty="0"/>
          </a:p>
        </p:txBody>
      </p:sp>
      <p:sp>
        <p:nvSpPr>
          <p:cNvPr id="10" name="左中かっこ 9"/>
          <p:cNvSpPr/>
          <p:nvPr/>
        </p:nvSpPr>
        <p:spPr>
          <a:xfrm rot="5400000">
            <a:off x="3489904" y="246821"/>
            <a:ext cx="317901" cy="51241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テキスト ボックス 10"/>
          <p:cNvSpPr txBox="1"/>
          <p:nvPr/>
        </p:nvSpPr>
        <p:spPr>
          <a:xfrm>
            <a:off x="3043560" y="2280607"/>
            <a:ext cx="1210588" cy="369332"/>
          </a:xfrm>
          <a:prstGeom prst="rect">
            <a:avLst/>
          </a:prstGeom>
          <a:noFill/>
        </p:spPr>
        <p:txBody>
          <a:bodyPr wrap="none" rtlCol="0">
            <a:spAutoFit/>
          </a:bodyPr>
          <a:lstStyle/>
          <a:p>
            <a:r>
              <a:rPr kumimoji="1" lang="en-US" altLang="ja-JP" dirty="0" err="1" smtClean="0">
                <a:solidFill>
                  <a:srgbClr val="FF0000"/>
                </a:solidFill>
              </a:rPr>
              <a:t>convert.rb</a:t>
            </a:r>
            <a:endParaRPr kumimoji="1" lang="ja-JP" altLang="en-US" dirty="0">
              <a:solidFill>
                <a:srgbClr val="FF0000"/>
              </a:solidFill>
            </a:endParaRPr>
          </a:p>
        </p:txBody>
      </p:sp>
      <p:cxnSp>
        <p:nvCxnSpPr>
          <p:cNvPr id="13" name="直線矢印コネクタ 12"/>
          <p:cNvCxnSpPr>
            <a:stCxn id="4" idx="3"/>
            <a:endCxn id="5" idx="1"/>
          </p:cNvCxnSpPr>
          <p:nvPr/>
        </p:nvCxnSpPr>
        <p:spPr>
          <a:xfrm flipV="1">
            <a:off x="1858781" y="3799677"/>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5" idx="3"/>
            <a:endCxn id="6" idx="1"/>
          </p:cNvCxnSpPr>
          <p:nvPr/>
        </p:nvCxnSpPr>
        <p:spPr>
          <a:xfrm flipV="1">
            <a:off x="4034853" y="3799676"/>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a:stCxn id="6" idx="3"/>
            <a:endCxn id="8" idx="1"/>
          </p:cNvCxnSpPr>
          <p:nvPr/>
        </p:nvCxnSpPr>
        <p:spPr>
          <a:xfrm>
            <a:off x="6210925" y="3799676"/>
            <a:ext cx="969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7453826" y="6269037"/>
            <a:ext cx="966931" cy="369332"/>
          </a:xfrm>
          <a:prstGeom prst="rect">
            <a:avLst/>
          </a:prstGeom>
          <a:noFill/>
        </p:spPr>
        <p:txBody>
          <a:bodyPr wrap="none" rtlCol="0">
            <a:spAutoFit/>
          </a:bodyPr>
          <a:lstStyle/>
          <a:p>
            <a:r>
              <a:rPr kumimoji="1" lang="en-US" altLang="ja-JP" smtClean="0"/>
              <a:t>Internet</a:t>
            </a:r>
            <a:endParaRPr kumimoji="1" lang="ja-JP" altLang="en-US" dirty="0"/>
          </a:p>
        </p:txBody>
      </p:sp>
      <p:cxnSp>
        <p:nvCxnSpPr>
          <p:cNvPr id="22" name="直線矢印コネクタ 21"/>
          <p:cNvCxnSpPr>
            <a:stCxn id="8" idx="2"/>
            <a:endCxn id="21" idx="0"/>
          </p:cNvCxnSpPr>
          <p:nvPr/>
        </p:nvCxnSpPr>
        <p:spPr>
          <a:xfrm>
            <a:off x="7937292" y="4474233"/>
            <a:ext cx="0" cy="1794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正方形/長方形 8"/>
          <p:cNvSpPr/>
          <p:nvPr/>
        </p:nvSpPr>
        <p:spPr>
          <a:xfrm>
            <a:off x="4529870" y="5639662"/>
            <a:ext cx="4330700" cy="307777"/>
          </a:xfrm>
          <a:prstGeom prst="rect">
            <a:avLst/>
          </a:prstGeom>
          <a:solidFill>
            <a:schemeClr val="bg1"/>
          </a:solidFill>
        </p:spPr>
        <p:txBody>
          <a:bodyPr wrap="square">
            <a:spAutoFit/>
          </a:bodyPr>
          <a:lstStyle/>
          <a:p>
            <a:r>
              <a:rPr lang="ja-JP" altLang="en-US" sz="1400" dirty="0"/>
              <a:t>https://globalmaps-vt.github.io/gmjp2vt</a:t>
            </a:r>
            <a:r>
              <a:rPr lang="ja-JP" altLang="en-US" sz="1400" dirty="0" smtClean="0"/>
              <a:t>/</a:t>
            </a:r>
            <a:r>
              <a:rPr lang="en-US" altLang="ja-JP" sz="1400" dirty="0" smtClean="0"/>
              <a:t>{z}</a:t>
            </a:r>
            <a:r>
              <a:rPr lang="ja-JP" altLang="en-US" sz="1400" dirty="0" smtClean="0"/>
              <a:t>/</a:t>
            </a:r>
            <a:r>
              <a:rPr lang="en-US" altLang="ja-JP" sz="1400" dirty="0" smtClean="0"/>
              <a:t>{x}</a:t>
            </a:r>
            <a:r>
              <a:rPr lang="ja-JP" altLang="en-US" sz="1400" dirty="0" smtClean="0"/>
              <a:t>/</a:t>
            </a:r>
            <a:r>
              <a:rPr lang="en-US" altLang="ja-JP" sz="1400" dirty="0" smtClean="0"/>
              <a:t>{y}</a:t>
            </a:r>
            <a:r>
              <a:rPr lang="ja-JP" altLang="en-US" sz="1400" dirty="0" smtClean="0"/>
              <a:t>.</a:t>
            </a:r>
            <a:r>
              <a:rPr lang="ja-JP" altLang="en-US" sz="1400" dirty="0"/>
              <a:t>mvt</a:t>
            </a:r>
          </a:p>
        </p:txBody>
      </p:sp>
      <p:sp>
        <p:nvSpPr>
          <p:cNvPr id="25" name="テキスト ボックス 24"/>
          <p:cNvSpPr txBox="1"/>
          <p:nvPr/>
        </p:nvSpPr>
        <p:spPr>
          <a:xfrm>
            <a:off x="6210152" y="3028758"/>
            <a:ext cx="970137" cy="738664"/>
          </a:xfrm>
          <a:prstGeom prst="rect">
            <a:avLst/>
          </a:prstGeom>
          <a:noFill/>
        </p:spPr>
        <p:txBody>
          <a:bodyPr wrap="none" rtlCol="0">
            <a:spAutoFit/>
          </a:bodyPr>
          <a:lstStyle/>
          <a:p>
            <a:pPr algn="ctr"/>
            <a:r>
              <a:rPr kumimoji="1" lang="en-US" altLang="ja-JP" sz="1400" dirty="0" err="1" smtClean="0">
                <a:solidFill>
                  <a:srgbClr val="FF0000"/>
                </a:solidFill>
              </a:rPr>
              <a:t>add.rb</a:t>
            </a:r>
            <a:endParaRPr kumimoji="1" lang="en-US" altLang="ja-JP" sz="1400" dirty="0" smtClean="0">
              <a:solidFill>
                <a:srgbClr val="FF0000"/>
              </a:solidFill>
            </a:endParaRPr>
          </a:p>
          <a:p>
            <a:pPr algn="ctr"/>
            <a:r>
              <a:rPr kumimoji="1" lang="en-US" altLang="ja-JP" sz="1400" dirty="0" err="1" smtClean="0">
                <a:solidFill>
                  <a:srgbClr val="FF0000"/>
                </a:solidFill>
              </a:rPr>
              <a:t>commit.rb</a:t>
            </a:r>
            <a:endParaRPr kumimoji="1" lang="en-US" altLang="ja-JP" sz="1400" dirty="0" smtClean="0">
              <a:solidFill>
                <a:srgbClr val="FF0000"/>
              </a:solidFill>
            </a:endParaRPr>
          </a:p>
          <a:p>
            <a:pPr algn="ctr"/>
            <a:r>
              <a:rPr kumimoji="1" lang="en-US" altLang="ja-JP" sz="1400" dirty="0" err="1" smtClean="0">
                <a:solidFill>
                  <a:srgbClr val="FF0000"/>
                </a:solidFill>
              </a:rPr>
              <a:t>push.rb</a:t>
            </a:r>
            <a:endParaRPr kumimoji="1" lang="ja-JP" altLang="en-US" sz="1400" dirty="0">
              <a:solidFill>
                <a:srgbClr val="FF0000"/>
              </a:solidFill>
            </a:endParaRPr>
          </a:p>
        </p:txBody>
      </p:sp>
      <p:sp>
        <p:nvSpPr>
          <p:cNvPr id="26" name="テキスト ボックス 25"/>
          <p:cNvSpPr txBox="1"/>
          <p:nvPr/>
        </p:nvSpPr>
        <p:spPr>
          <a:xfrm>
            <a:off x="295388" y="1050547"/>
            <a:ext cx="8743099" cy="830997"/>
          </a:xfrm>
          <a:prstGeom prst="rect">
            <a:avLst/>
          </a:prstGeom>
          <a:noFill/>
        </p:spPr>
        <p:txBody>
          <a:bodyPr wrap="none" rtlCol="0">
            <a:spAutoFit/>
          </a:bodyPr>
          <a:lstStyle/>
          <a:p>
            <a:r>
              <a:rPr kumimoji="1" lang="en-US" altLang="ja-JP" sz="2400" dirty="0" smtClean="0"/>
              <a:t>Straightforward conversion from Shapefile to binary vector tiles</a:t>
            </a:r>
          </a:p>
          <a:p>
            <a:r>
              <a:rPr kumimoji="1" lang="en-US" altLang="ja-JP" sz="2400" dirty="0"/>
              <a:t>A</a:t>
            </a:r>
            <a:r>
              <a:rPr kumimoji="1" lang="en-US" altLang="ja-JP" sz="2400" dirty="0" smtClean="0"/>
              <a:t>ll attributes and geometries are kept.</a:t>
            </a:r>
            <a:endParaRPr kumimoji="1" lang="ja-JP" altLang="en-US" sz="2400" dirty="0"/>
          </a:p>
        </p:txBody>
      </p:sp>
      <p:sp>
        <p:nvSpPr>
          <p:cNvPr id="28" name="テキスト ボックス 27"/>
          <p:cNvSpPr txBox="1"/>
          <p:nvPr/>
        </p:nvSpPr>
        <p:spPr>
          <a:xfrm>
            <a:off x="1314266" y="4540588"/>
            <a:ext cx="1736373" cy="523220"/>
          </a:xfrm>
          <a:prstGeom prst="rect">
            <a:avLst/>
          </a:prstGeom>
          <a:noFill/>
        </p:spPr>
        <p:txBody>
          <a:bodyPr wrap="none" rtlCol="0">
            <a:spAutoFit/>
          </a:bodyPr>
          <a:lstStyle/>
          <a:p>
            <a:r>
              <a:rPr kumimoji="1" lang="en-US" altLang="ja-JP" sz="1400" dirty="0">
                <a:solidFill>
                  <a:srgbClr val="FFC000"/>
                </a:solidFill>
              </a:rPr>
              <a:t>s</a:t>
            </a:r>
            <a:r>
              <a:rPr kumimoji="1" lang="en-US" altLang="ja-JP" sz="1400" dirty="0" smtClean="0">
                <a:solidFill>
                  <a:srgbClr val="FFC000"/>
                </a:solidFill>
              </a:rPr>
              <a:t>ome data cleaning</a:t>
            </a:r>
          </a:p>
          <a:p>
            <a:r>
              <a:rPr kumimoji="1" lang="en-US" altLang="ja-JP" sz="1400" dirty="0" smtClean="0">
                <a:solidFill>
                  <a:srgbClr val="FFC000"/>
                </a:solidFill>
              </a:rPr>
              <a:t>included</a:t>
            </a:r>
          </a:p>
        </p:txBody>
      </p:sp>
      <p:sp>
        <p:nvSpPr>
          <p:cNvPr id="29" name="テキスト ボックス 28"/>
          <p:cNvSpPr txBox="1"/>
          <p:nvPr/>
        </p:nvSpPr>
        <p:spPr>
          <a:xfrm>
            <a:off x="3765112" y="4540588"/>
            <a:ext cx="2114681" cy="523220"/>
          </a:xfrm>
          <a:prstGeom prst="rect">
            <a:avLst/>
          </a:prstGeom>
          <a:noFill/>
        </p:spPr>
        <p:txBody>
          <a:bodyPr wrap="none" rtlCol="0">
            <a:spAutoFit/>
          </a:bodyPr>
          <a:lstStyle/>
          <a:p>
            <a:r>
              <a:rPr kumimoji="1" lang="en-US" altLang="ja-JP" sz="1400" dirty="0" smtClean="0">
                <a:solidFill>
                  <a:srgbClr val="FFC000"/>
                </a:solidFill>
              </a:rPr>
              <a:t>call </a:t>
            </a:r>
            <a:r>
              <a:rPr kumimoji="1" lang="en-US" altLang="ja-JP" sz="1400" dirty="0" err="1" smtClean="0">
                <a:solidFill>
                  <a:srgbClr val="FFC000"/>
                </a:solidFill>
              </a:rPr>
              <a:t>tippecanoe</a:t>
            </a:r>
            <a:endParaRPr kumimoji="1" lang="en-US" altLang="ja-JP" sz="1400" dirty="0" smtClean="0">
              <a:solidFill>
                <a:srgbClr val="FFC000"/>
              </a:solidFill>
            </a:endParaRPr>
          </a:p>
          <a:p>
            <a:r>
              <a:rPr kumimoji="1" lang="en-US" altLang="ja-JP" sz="1400" dirty="0" smtClean="0">
                <a:solidFill>
                  <a:srgbClr val="FFC000"/>
                </a:solidFill>
              </a:rPr>
              <a:t>extract tiles from </a:t>
            </a:r>
            <a:r>
              <a:rPr kumimoji="1" lang="en-US" altLang="ja-JP" sz="1400" dirty="0" err="1" smtClean="0">
                <a:solidFill>
                  <a:srgbClr val="FFC000"/>
                </a:solidFill>
              </a:rPr>
              <a:t>mbtiles</a:t>
            </a:r>
            <a:endParaRPr kumimoji="1" lang="en-US" altLang="ja-JP" sz="1400" dirty="0" smtClean="0">
              <a:solidFill>
                <a:srgbClr val="FFC000"/>
              </a:solidFill>
            </a:endParaRPr>
          </a:p>
        </p:txBody>
      </p:sp>
      <p:sp>
        <p:nvSpPr>
          <p:cNvPr id="30" name="テキスト ボックス 29"/>
          <p:cNvSpPr txBox="1"/>
          <p:nvPr/>
        </p:nvSpPr>
        <p:spPr>
          <a:xfrm>
            <a:off x="2840946" y="5130161"/>
            <a:ext cx="3493264" cy="369332"/>
          </a:xfrm>
          <a:prstGeom prst="rect">
            <a:avLst/>
          </a:prstGeom>
          <a:noFill/>
        </p:spPr>
        <p:txBody>
          <a:bodyPr wrap="none" rtlCol="0">
            <a:spAutoFit/>
          </a:bodyPr>
          <a:lstStyle/>
          <a:p>
            <a:r>
              <a:rPr kumimoji="1" lang="en-US" altLang="ja-JP" dirty="0" smtClean="0">
                <a:solidFill>
                  <a:srgbClr val="FF0000"/>
                </a:solidFill>
              </a:rPr>
              <a:t>* </a:t>
            </a:r>
            <a:r>
              <a:rPr kumimoji="1" lang="en-US" altLang="ja-JP" dirty="0" err="1" smtClean="0">
                <a:solidFill>
                  <a:srgbClr val="FF0000"/>
                </a:solidFill>
              </a:rPr>
              <a:t>mbview</a:t>
            </a:r>
            <a:r>
              <a:rPr kumimoji="1" lang="en-US" altLang="ja-JP" dirty="0" smtClean="0">
                <a:solidFill>
                  <a:srgbClr val="FF0000"/>
                </a:solidFill>
              </a:rPr>
              <a:t> was great for checking</a:t>
            </a:r>
            <a:endParaRPr kumimoji="1" lang="ja-JP" altLang="en-US" dirty="0">
              <a:solidFill>
                <a:srgbClr val="FF0000"/>
              </a:solidFill>
            </a:endParaRPr>
          </a:p>
        </p:txBody>
      </p:sp>
      <p:sp>
        <p:nvSpPr>
          <p:cNvPr id="23" name="テキスト ボックス 22"/>
          <p:cNvSpPr txBox="1"/>
          <p:nvPr/>
        </p:nvSpPr>
        <p:spPr>
          <a:xfrm>
            <a:off x="295388" y="1836789"/>
            <a:ext cx="8824852" cy="400110"/>
          </a:xfrm>
          <a:prstGeom prst="rect">
            <a:avLst/>
          </a:prstGeom>
          <a:noFill/>
        </p:spPr>
        <p:txBody>
          <a:bodyPr wrap="none" rtlCol="0">
            <a:spAutoFit/>
          </a:bodyPr>
          <a:lstStyle/>
          <a:p>
            <a:r>
              <a:rPr kumimoji="1" lang="en-US" altLang="ja-JP" sz="2000" dirty="0" smtClean="0">
                <a:solidFill>
                  <a:schemeClr val="bg1">
                    <a:lumMod val="50000"/>
                  </a:schemeClr>
                </a:solidFill>
                <a:latin typeface="Klee Medium" charset="-128"/>
                <a:ea typeface="Klee Medium" charset="-128"/>
                <a:cs typeface="Klee Medium" charset="-128"/>
              </a:rPr>
              <a:t>Shapefile </a:t>
            </a:r>
            <a:r>
              <a:rPr kumimoji="1" lang="ja-JP" altLang="en-US" sz="2000" dirty="0" smtClean="0">
                <a:solidFill>
                  <a:schemeClr val="bg1">
                    <a:lumMod val="50000"/>
                  </a:schemeClr>
                </a:solidFill>
                <a:latin typeface="Klee Medium" charset="-128"/>
                <a:ea typeface="Klee Medium" charset="-128"/>
                <a:cs typeface="Klee Medium" charset="-128"/>
              </a:rPr>
              <a:t>からバイナリベクトルタイルに変換。属性・幾何はそのまま保持</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24" name="円/楕円 23"/>
          <p:cNvSpPr/>
          <p:nvPr/>
        </p:nvSpPr>
        <p:spPr>
          <a:xfrm>
            <a:off x="4372495" y="5482868"/>
            <a:ext cx="4665992" cy="629375"/>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サウンド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440767065"/>
      </p:ext>
    </p:extLst>
  </p:cSld>
  <p:clrMapOvr>
    <a:masterClrMapping/>
  </p:clrMapOvr>
  <p:transition advTm="9333">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6981087" y="6409206"/>
            <a:ext cx="2057400" cy="365125"/>
          </a:xfrm>
        </p:spPr>
        <p:txBody>
          <a:bodyPr/>
          <a:lstStyle/>
          <a:p>
            <a:fld id="{D57F1E4F-1CFF-5643-939E-217C01CDF565}" type="slidenum">
              <a:rPr lang="en-US" smtClean="0"/>
              <a:pPr/>
              <a:t>19</a:t>
            </a:fld>
            <a:endParaRPr lang="en-US" dirty="0"/>
          </a:p>
        </p:txBody>
      </p:sp>
      <p:pic>
        <p:nvPicPr>
          <p:cNvPr id="3" name="図 2"/>
          <p:cNvPicPr>
            <a:picLocks noChangeAspect="1"/>
          </p:cNvPicPr>
          <p:nvPr/>
        </p:nvPicPr>
        <p:blipFill>
          <a:blip r:embed="rId5"/>
          <a:stretch>
            <a:fillRect/>
          </a:stretch>
        </p:blipFill>
        <p:spPr>
          <a:xfrm>
            <a:off x="0" y="0"/>
            <a:ext cx="9144000" cy="999841"/>
          </a:xfrm>
          <a:prstGeom prst="rect">
            <a:avLst/>
          </a:prstGeom>
        </p:spPr>
      </p:pic>
      <p:sp>
        <p:nvSpPr>
          <p:cNvPr id="4" name="角丸四角形 3"/>
          <p:cNvSpPr/>
          <p:nvPr/>
        </p:nvSpPr>
        <p:spPr>
          <a:xfrm>
            <a:off x="314794" y="312512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Shapefile</a:t>
            </a:r>
            <a:endParaRPr kumimoji="1" lang="ja-JP" altLang="en-US" dirty="0"/>
          </a:p>
        </p:txBody>
      </p:sp>
      <p:sp>
        <p:nvSpPr>
          <p:cNvPr id="5" name="角丸四角形 4"/>
          <p:cNvSpPr/>
          <p:nvPr/>
        </p:nvSpPr>
        <p:spPr>
          <a:xfrm>
            <a:off x="2490866" y="3125119"/>
            <a:ext cx="1543987" cy="1349115"/>
          </a:xfrm>
          <a:prstGeom prst="roundRect">
            <a:avLst/>
          </a:prstGeom>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GeoJSON</a:t>
            </a:r>
            <a:endParaRPr kumimoji="1" lang="ja-JP" altLang="en-US" dirty="0"/>
          </a:p>
        </p:txBody>
      </p:sp>
      <p:sp>
        <p:nvSpPr>
          <p:cNvPr id="6" name="角丸四角形 5"/>
          <p:cNvSpPr/>
          <p:nvPr/>
        </p:nvSpPr>
        <p:spPr>
          <a:xfrm>
            <a:off x="4666938" y="3125118"/>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Binary Vector Tile</a:t>
            </a:r>
            <a:r>
              <a:rPr kumimoji="1" lang="en-US" altLang="ja-JP" baseline="30000" dirty="0" smtClean="0"/>
              <a:t>*1</a:t>
            </a:r>
            <a:endParaRPr kumimoji="1" lang="ja-JP" altLang="en-US" baseline="30000" dirty="0"/>
          </a:p>
        </p:txBody>
      </p:sp>
      <p:sp>
        <p:nvSpPr>
          <p:cNvPr id="7" name="テキスト ボックス 6"/>
          <p:cNvSpPr txBox="1"/>
          <p:nvPr/>
        </p:nvSpPr>
        <p:spPr>
          <a:xfrm>
            <a:off x="314794" y="5987019"/>
            <a:ext cx="3765774" cy="523220"/>
          </a:xfrm>
          <a:prstGeom prst="rect">
            <a:avLst/>
          </a:prstGeom>
          <a:noFill/>
        </p:spPr>
        <p:txBody>
          <a:bodyPr wrap="none" rtlCol="0">
            <a:spAutoFit/>
          </a:bodyPr>
          <a:lstStyle/>
          <a:p>
            <a:r>
              <a:rPr kumimoji="1" lang="en-US" altLang="ja-JP" sz="1400" dirty="0" smtClean="0"/>
              <a:t>*1 </a:t>
            </a:r>
            <a:r>
              <a:rPr kumimoji="1" lang="en-US" altLang="ja-JP" sz="1400" dirty="0" smtClean="0">
                <a:hlinkClick r:id="rId6"/>
              </a:rPr>
              <a:t>https</a:t>
            </a:r>
            <a:r>
              <a:rPr kumimoji="1" lang="en-US" altLang="ja-JP" sz="1400" dirty="0">
                <a:hlinkClick r:id="rId6"/>
              </a:rPr>
              <a:t>://</a:t>
            </a:r>
            <a:r>
              <a:rPr kumimoji="1" lang="en-US" altLang="ja-JP" sz="1400" dirty="0" smtClean="0">
                <a:hlinkClick r:id="rId6"/>
              </a:rPr>
              <a:t>github.com/mapbox/vector-tile-spec</a:t>
            </a:r>
            <a:endParaRPr kumimoji="1" lang="en-US" altLang="ja-JP" sz="1400" dirty="0" smtClean="0"/>
          </a:p>
          <a:p>
            <a:r>
              <a:rPr kumimoji="1" lang="en-US" altLang="ja-JP" sz="1400" dirty="0"/>
              <a:t>*2 </a:t>
            </a:r>
            <a:r>
              <a:rPr kumimoji="1" lang="en-US" altLang="ja-JP" sz="1400" dirty="0">
                <a:hlinkClick r:id="rId7"/>
              </a:rPr>
              <a:t>https://</a:t>
            </a:r>
            <a:r>
              <a:rPr kumimoji="1" lang="en-US" altLang="ja-JP" sz="1400" dirty="0" smtClean="0">
                <a:hlinkClick r:id="rId7"/>
              </a:rPr>
              <a:t>pages.github.com</a:t>
            </a:r>
            <a:r>
              <a:rPr kumimoji="1" lang="en-US" altLang="ja-JP" sz="1400" dirty="0" smtClean="0"/>
              <a:t> </a:t>
            </a:r>
            <a:endParaRPr kumimoji="1" lang="ja-JP" altLang="en-US" sz="1400" dirty="0"/>
          </a:p>
        </p:txBody>
      </p:sp>
      <p:sp>
        <p:nvSpPr>
          <p:cNvPr id="8" name="正方形/長方形 7"/>
          <p:cNvSpPr/>
          <p:nvPr/>
        </p:nvSpPr>
        <p:spPr>
          <a:xfrm>
            <a:off x="7180289" y="3125118"/>
            <a:ext cx="1514006" cy="1349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External gratis hosting</a:t>
            </a:r>
            <a:r>
              <a:rPr kumimoji="1" lang="en-US" altLang="ja-JP" baseline="30000" dirty="0" smtClean="0"/>
              <a:t>*2</a:t>
            </a:r>
            <a:endParaRPr kumimoji="1" lang="ja-JP" altLang="en-US" baseline="30000" dirty="0"/>
          </a:p>
        </p:txBody>
      </p:sp>
      <p:sp>
        <p:nvSpPr>
          <p:cNvPr id="10" name="左中かっこ 9"/>
          <p:cNvSpPr/>
          <p:nvPr/>
        </p:nvSpPr>
        <p:spPr>
          <a:xfrm rot="5400000">
            <a:off x="3489904" y="246821"/>
            <a:ext cx="317901" cy="512413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テキスト ボックス 10"/>
          <p:cNvSpPr txBox="1"/>
          <p:nvPr/>
        </p:nvSpPr>
        <p:spPr>
          <a:xfrm>
            <a:off x="3043560" y="2280607"/>
            <a:ext cx="1210588" cy="369332"/>
          </a:xfrm>
          <a:prstGeom prst="rect">
            <a:avLst/>
          </a:prstGeom>
          <a:noFill/>
        </p:spPr>
        <p:txBody>
          <a:bodyPr wrap="none" rtlCol="0">
            <a:spAutoFit/>
          </a:bodyPr>
          <a:lstStyle/>
          <a:p>
            <a:r>
              <a:rPr kumimoji="1" lang="en-US" altLang="ja-JP" dirty="0" err="1" smtClean="0">
                <a:solidFill>
                  <a:srgbClr val="FF0000"/>
                </a:solidFill>
              </a:rPr>
              <a:t>convert.rb</a:t>
            </a:r>
            <a:endParaRPr kumimoji="1" lang="ja-JP" altLang="en-US" dirty="0">
              <a:solidFill>
                <a:srgbClr val="FF0000"/>
              </a:solidFill>
            </a:endParaRPr>
          </a:p>
        </p:txBody>
      </p:sp>
      <p:cxnSp>
        <p:nvCxnSpPr>
          <p:cNvPr id="13" name="直線矢印コネクタ 12"/>
          <p:cNvCxnSpPr>
            <a:stCxn id="4" idx="3"/>
            <a:endCxn id="5" idx="1"/>
          </p:cNvCxnSpPr>
          <p:nvPr/>
        </p:nvCxnSpPr>
        <p:spPr>
          <a:xfrm flipV="1">
            <a:off x="1858781" y="3799677"/>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5" idx="3"/>
            <a:endCxn id="6" idx="1"/>
          </p:cNvCxnSpPr>
          <p:nvPr/>
        </p:nvCxnSpPr>
        <p:spPr>
          <a:xfrm flipV="1">
            <a:off x="4034853" y="3799676"/>
            <a:ext cx="63208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p:cNvCxnSpPr>
            <a:stCxn id="6" idx="3"/>
            <a:endCxn id="8" idx="1"/>
          </p:cNvCxnSpPr>
          <p:nvPr/>
        </p:nvCxnSpPr>
        <p:spPr>
          <a:xfrm>
            <a:off x="6210925" y="3799676"/>
            <a:ext cx="969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p:cNvSpPr txBox="1"/>
          <p:nvPr/>
        </p:nvSpPr>
        <p:spPr>
          <a:xfrm>
            <a:off x="7453826" y="6269037"/>
            <a:ext cx="966931" cy="369332"/>
          </a:xfrm>
          <a:prstGeom prst="rect">
            <a:avLst/>
          </a:prstGeom>
          <a:noFill/>
        </p:spPr>
        <p:txBody>
          <a:bodyPr wrap="none" rtlCol="0">
            <a:spAutoFit/>
          </a:bodyPr>
          <a:lstStyle/>
          <a:p>
            <a:r>
              <a:rPr kumimoji="1" lang="en-US" altLang="ja-JP" smtClean="0"/>
              <a:t>Internet</a:t>
            </a:r>
            <a:endParaRPr kumimoji="1" lang="ja-JP" altLang="en-US" dirty="0"/>
          </a:p>
        </p:txBody>
      </p:sp>
      <p:cxnSp>
        <p:nvCxnSpPr>
          <p:cNvPr id="22" name="直線矢印コネクタ 21"/>
          <p:cNvCxnSpPr>
            <a:stCxn id="8" idx="2"/>
            <a:endCxn id="21" idx="0"/>
          </p:cNvCxnSpPr>
          <p:nvPr/>
        </p:nvCxnSpPr>
        <p:spPr>
          <a:xfrm>
            <a:off x="7937292" y="4474233"/>
            <a:ext cx="0" cy="1794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正方形/長方形 8"/>
          <p:cNvSpPr/>
          <p:nvPr/>
        </p:nvSpPr>
        <p:spPr>
          <a:xfrm>
            <a:off x="4529870" y="5639662"/>
            <a:ext cx="4330700" cy="307777"/>
          </a:xfrm>
          <a:prstGeom prst="rect">
            <a:avLst/>
          </a:prstGeom>
          <a:solidFill>
            <a:schemeClr val="bg1"/>
          </a:solidFill>
        </p:spPr>
        <p:txBody>
          <a:bodyPr wrap="square">
            <a:spAutoFit/>
          </a:bodyPr>
          <a:lstStyle/>
          <a:p>
            <a:r>
              <a:rPr lang="ja-JP" altLang="en-US" sz="1400" dirty="0"/>
              <a:t>https://globalmaps-vt.github.io/gmjp2vt</a:t>
            </a:r>
            <a:r>
              <a:rPr lang="ja-JP" altLang="en-US" sz="1400" dirty="0" smtClean="0"/>
              <a:t>/</a:t>
            </a:r>
            <a:r>
              <a:rPr lang="en-US" altLang="ja-JP" sz="1400" dirty="0" smtClean="0"/>
              <a:t>{z}</a:t>
            </a:r>
            <a:r>
              <a:rPr lang="ja-JP" altLang="en-US" sz="1400" dirty="0" smtClean="0"/>
              <a:t>/</a:t>
            </a:r>
            <a:r>
              <a:rPr lang="en-US" altLang="ja-JP" sz="1400" dirty="0" smtClean="0"/>
              <a:t>{x}</a:t>
            </a:r>
            <a:r>
              <a:rPr lang="ja-JP" altLang="en-US" sz="1400" dirty="0" smtClean="0"/>
              <a:t>/</a:t>
            </a:r>
            <a:r>
              <a:rPr lang="en-US" altLang="ja-JP" sz="1400" dirty="0" smtClean="0"/>
              <a:t>{y}</a:t>
            </a:r>
            <a:r>
              <a:rPr lang="ja-JP" altLang="en-US" sz="1400" dirty="0" smtClean="0"/>
              <a:t>.</a:t>
            </a:r>
            <a:r>
              <a:rPr lang="ja-JP" altLang="en-US" sz="1400" dirty="0"/>
              <a:t>mvt</a:t>
            </a:r>
          </a:p>
        </p:txBody>
      </p:sp>
      <p:sp>
        <p:nvSpPr>
          <p:cNvPr id="25" name="テキスト ボックス 24"/>
          <p:cNvSpPr txBox="1"/>
          <p:nvPr/>
        </p:nvSpPr>
        <p:spPr>
          <a:xfrm>
            <a:off x="6210152" y="3028758"/>
            <a:ext cx="970137" cy="738664"/>
          </a:xfrm>
          <a:prstGeom prst="rect">
            <a:avLst/>
          </a:prstGeom>
          <a:noFill/>
        </p:spPr>
        <p:txBody>
          <a:bodyPr wrap="none" rtlCol="0">
            <a:spAutoFit/>
          </a:bodyPr>
          <a:lstStyle/>
          <a:p>
            <a:pPr algn="ctr"/>
            <a:r>
              <a:rPr kumimoji="1" lang="en-US" altLang="ja-JP" sz="1400" dirty="0" err="1" smtClean="0">
                <a:solidFill>
                  <a:srgbClr val="FF0000"/>
                </a:solidFill>
              </a:rPr>
              <a:t>add.rb</a:t>
            </a:r>
            <a:endParaRPr kumimoji="1" lang="en-US" altLang="ja-JP" sz="1400" dirty="0" smtClean="0">
              <a:solidFill>
                <a:srgbClr val="FF0000"/>
              </a:solidFill>
            </a:endParaRPr>
          </a:p>
          <a:p>
            <a:pPr algn="ctr"/>
            <a:r>
              <a:rPr kumimoji="1" lang="en-US" altLang="ja-JP" sz="1400" dirty="0" err="1" smtClean="0">
                <a:solidFill>
                  <a:srgbClr val="FF0000"/>
                </a:solidFill>
              </a:rPr>
              <a:t>commit.rb</a:t>
            </a:r>
            <a:endParaRPr kumimoji="1" lang="en-US" altLang="ja-JP" sz="1400" dirty="0" smtClean="0">
              <a:solidFill>
                <a:srgbClr val="FF0000"/>
              </a:solidFill>
            </a:endParaRPr>
          </a:p>
          <a:p>
            <a:pPr algn="ctr"/>
            <a:r>
              <a:rPr kumimoji="1" lang="en-US" altLang="ja-JP" sz="1400" dirty="0" err="1" smtClean="0">
                <a:solidFill>
                  <a:srgbClr val="FF0000"/>
                </a:solidFill>
              </a:rPr>
              <a:t>push.rb</a:t>
            </a:r>
            <a:endParaRPr kumimoji="1" lang="ja-JP" altLang="en-US" sz="1400" dirty="0">
              <a:solidFill>
                <a:srgbClr val="FF0000"/>
              </a:solidFill>
            </a:endParaRPr>
          </a:p>
        </p:txBody>
      </p:sp>
      <p:sp>
        <p:nvSpPr>
          <p:cNvPr id="26" name="テキスト ボックス 25"/>
          <p:cNvSpPr txBox="1"/>
          <p:nvPr/>
        </p:nvSpPr>
        <p:spPr>
          <a:xfrm>
            <a:off x="295388" y="1050547"/>
            <a:ext cx="8743099" cy="830997"/>
          </a:xfrm>
          <a:prstGeom prst="rect">
            <a:avLst/>
          </a:prstGeom>
          <a:noFill/>
        </p:spPr>
        <p:txBody>
          <a:bodyPr wrap="none" rtlCol="0">
            <a:spAutoFit/>
          </a:bodyPr>
          <a:lstStyle/>
          <a:p>
            <a:r>
              <a:rPr kumimoji="1" lang="en-US" altLang="ja-JP" sz="2400" dirty="0" smtClean="0"/>
              <a:t>Straightforward conversion from Shapefile to binary vector tiles</a:t>
            </a:r>
          </a:p>
          <a:p>
            <a:r>
              <a:rPr kumimoji="1" lang="en-US" altLang="ja-JP" sz="2400" dirty="0"/>
              <a:t>A</a:t>
            </a:r>
            <a:r>
              <a:rPr kumimoji="1" lang="en-US" altLang="ja-JP" sz="2400" dirty="0" smtClean="0"/>
              <a:t>ll attributes and geometries are kept.</a:t>
            </a:r>
            <a:endParaRPr kumimoji="1" lang="ja-JP" altLang="en-US" sz="2400" dirty="0"/>
          </a:p>
        </p:txBody>
      </p:sp>
      <p:sp>
        <p:nvSpPr>
          <p:cNvPr id="28" name="テキスト ボックス 27"/>
          <p:cNvSpPr txBox="1"/>
          <p:nvPr/>
        </p:nvSpPr>
        <p:spPr>
          <a:xfrm>
            <a:off x="1314266" y="4540588"/>
            <a:ext cx="1736373" cy="523220"/>
          </a:xfrm>
          <a:prstGeom prst="rect">
            <a:avLst/>
          </a:prstGeom>
          <a:noFill/>
        </p:spPr>
        <p:txBody>
          <a:bodyPr wrap="none" rtlCol="0">
            <a:spAutoFit/>
          </a:bodyPr>
          <a:lstStyle/>
          <a:p>
            <a:r>
              <a:rPr kumimoji="1" lang="en-US" altLang="ja-JP" sz="1400" dirty="0">
                <a:solidFill>
                  <a:srgbClr val="FFC000"/>
                </a:solidFill>
              </a:rPr>
              <a:t>s</a:t>
            </a:r>
            <a:r>
              <a:rPr kumimoji="1" lang="en-US" altLang="ja-JP" sz="1400" dirty="0" smtClean="0">
                <a:solidFill>
                  <a:srgbClr val="FFC000"/>
                </a:solidFill>
              </a:rPr>
              <a:t>ome data cleaning</a:t>
            </a:r>
          </a:p>
          <a:p>
            <a:r>
              <a:rPr kumimoji="1" lang="en-US" altLang="ja-JP" sz="1400" dirty="0" smtClean="0">
                <a:solidFill>
                  <a:srgbClr val="FFC000"/>
                </a:solidFill>
              </a:rPr>
              <a:t>included</a:t>
            </a:r>
          </a:p>
        </p:txBody>
      </p:sp>
      <p:sp>
        <p:nvSpPr>
          <p:cNvPr id="29" name="テキスト ボックス 28"/>
          <p:cNvSpPr txBox="1"/>
          <p:nvPr/>
        </p:nvSpPr>
        <p:spPr>
          <a:xfrm>
            <a:off x="3765112" y="4540588"/>
            <a:ext cx="2114681" cy="523220"/>
          </a:xfrm>
          <a:prstGeom prst="rect">
            <a:avLst/>
          </a:prstGeom>
          <a:noFill/>
        </p:spPr>
        <p:txBody>
          <a:bodyPr wrap="none" rtlCol="0">
            <a:spAutoFit/>
          </a:bodyPr>
          <a:lstStyle/>
          <a:p>
            <a:r>
              <a:rPr kumimoji="1" lang="en-US" altLang="ja-JP" sz="1400" dirty="0" smtClean="0">
                <a:solidFill>
                  <a:srgbClr val="FFC000"/>
                </a:solidFill>
              </a:rPr>
              <a:t>call </a:t>
            </a:r>
            <a:r>
              <a:rPr kumimoji="1" lang="en-US" altLang="ja-JP" sz="1400" dirty="0" err="1" smtClean="0">
                <a:solidFill>
                  <a:srgbClr val="FFC000"/>
                </a:solidFill>
              </a:rPr>
              <a:t>tippecanoe</a:t>
            </a:r>
            <a:endParaRPr kumimoji="1" lang="en-US" altLang="ja-JP" sz="1400" dirty="0" smtClean="0">
              <a:solidFill>
                <a:srgbClr val="FFC000"/>
              </a:solidFill>
            </a:endParaRPr>
          </a:p>
          <a:p>
            <a:r>
              <a:rPr kumimoji="1" lang="en-US" altLang="ja-JP" sz="1400" dirty="0" smtClean="0">
                <a:solidFill>
                  <a:srgbClr val="FFC000"/>
                </a:solidFill>
              </a:rPr>
              <a:t>extract tiles from </a:t>
            </a:r>
            <a:r>
              <a:rPr kumimoji="1" lang="en-US" altLang="ja-JP" sz="1400" dirty="0" err="1" smtClean="0">
                <a:solidFill>
                  <a:srgbClr val="FFC000"/>
                </a:solidFill>
              </a:rPr>
              <a:t>mbtiles</a:t>
            </a:r>
            <a:endParaRPr kumimoji="1" lang="en-US" altLang="ja-JP" sz="1400" dirty="0" smtClean="0">
              <a:solidFill>
                <a:srgbClr val="FFC000"/>
              </a:solidFill>
            </a:endParaRPr>
          </a:p>
        </p:txBody>
      </p:sp>
      <p:sp>
        <p:nvSpPr>
          <p:cNvPr id="30" name="テキスト ボックス 29"/>
          <p:cNvSpPr txBox="1"/>
          <p:nvPr/>
        </p:nvSpPr>
        <p:spPr>
          <a:xfrm>
            <a:off x="2840946" y="5130161"/>
            <a:ext cx="3493264" cy="369332"/>
          </a:xfrm>
          <a:prstGeom prst="rect">
            <a:avLst/>
          </a:prstGeom>
          <a:noFill/>
        </p:spPr>
        <p:txBody>
          <a:bodyPr wrap="none" rtlCol="0">
            <a:spAutoFit/>
          </a:bodyPr>
          <a:lstStyle/>
          <a:p>
            <a:r>
              <a:rPr kumimoji="1" lang="en-US" altLang="ja-JP" dirty="0" smtClean="0">
                <a:solidFill>
                  <a:srgbClr val="FF0000"/>
                </a:solidFill>
              </a:rPr>
              <a:t>* </a:t>
            </a:r>
            <a:r>
              <a:rPr kumimoji="1" lang="en-US" altLang="ja-JP" dirty="0" err="1" smtClean="0">
                <a:solidFill>
                  <a:srgbClr val="FF0000"/>
                </a:solidFill>
              </a:rPr>
              <a:t>mbview</a:t>
            </a:r>
            <a:r>
              <a:rPr kumimoji="1" lang="en-US" altLang="ja-JP" dirty="0" smtClean="0">
                <a:solidFill>
                  <a:srgbClr val="FF0000"/>
                </a:solidFill>
              </a:rPr>
              <a:t> was great for checking</a:t>
            </a:r>
            <a:endParaRPr kumimoji="1" lang="ja-JP" altLang="en-US" dirty="0">
              <a:solidFill>
                <a:srgbClr val="FF0000"/>
              </a:solidFill>
            </a:endParaRPr>
          </a:p>
        </p:txBody>
      </p:sp>
      <p:sp>
        <p:nvSpPr>
          <p:cNvPr id="23" name="テキスト ボックス 22"/>
          <p:cNvSpPr txBox="1"/>
          <p:nvPr/>
        </p:nvSpPr>
        <p:spPr>
          <a:xfrm>
            <a:off x="295388" y="1836789"/>
            <a:ext cx="8824852" cy="400110"/>
          </a:xfrm>
          <a:prstGeom prst="rect">
            <a:avLst/>
          </a:prstGeom>
          <a:noFill/>
        </p:spPr>
        <p:txBody>
          <a:bodyPr wrap="none" rtlCol="0">
            <a:spAutoFit/>
          </a:bodyPr>
          <a:lstStyle/>
          <a:p>
            <a:r>
              <a:rPr kumimoji="1" lang="en-US" altLang="ja-JP" sz="2000" dirty="0" smtClean="0">
                <a:solidFill>
                  <a:schemeClr val="bg1">
                    <a:lumMod val="50000"/>
                  </a:schemeClr>
                </a:solidFill>
                <a:latin typeface="Klee Medium" charset="-128"/>
                <a:ea typeface="Klee Medium" charset="-128"/>
                <a:cs typeface="Klee Medium" charset="-128"/>
              </a:rPr>
              <a:t>Shapefile </a:t>
            </a:r>
            <a:r>
              <a:rPr kumimoji="1" lang="ja-JP" altLang="en-US" sz="2000" dirty="0" smtClean="0">
                <a:solidFill>
                  <a:schemeClr val="bg1">
                    <a:lumMod val="50000"/>
                  </a:schemeClr>
                </a:solidFill>
                <a:latin typeface="Klee Medium" charset="-128"/>
                <a:ea typeface="Klee Medium" charset="-128"/>
                <a:cs typeface="Klee Medium" charset="-128"/>
              </a:rPr>
              <a:t>からバイナリベクトルタイルに変換。属性・幾何はそのまま保持</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24" name="円/楕円 23"/>
          <p:cNvSpPr/>
          <p:nvPr/>
        </p:nvSpPr>
        <p:spPr>
          <a:xfrm>
            <a:off x="2638148" y="5031553"/>
            <a:ext cx="3819913" cy="575854"/>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サウンド 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2060771321"/>
      </p:ext>
    </p:extLst>
  </p:cSld>
  <p:clrMapOvr>
    <a:masterClrMapping/>
  </p:clrMapOvr>
  <p:transition advTm="24226">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1278303"/>
            <a:ext cx="7772400" cy="2754052"/>
          </a:xfrm>
        </p:spPr>
        <p:txBody>
          <a:bodyPr>
            <a:noAutofit/>
          </a:bodyPr>
          <a:lstStyle/>
          <a:p>
            <a:r>
              <a:rPr lang="en-US" altLang="ja-JP" sz="6600" dirty="0" smtClean="0"/>
              <a:t>Development of </a:t>
            </a:r>
            <a:br>
              <a:rPr lang="en-US" altLang="ja-JP" sz="6600" dirty="0" smtClean="0"/>
            </a:br>
            <a:r>
              <a:rPr lang="en-US" altLang="ja-JP" sz="6600" u="sng" dirty="0" smtClean="0"/>
              <a:t>Global Map </a:t>
            </a:r>
            <a:br>
              <a:rPr lang="en-US" altLang="ja-JP" sz="6600" u="sng" dirty="0" smtClean="0"/>
            </a:br>
            <a:r>
              <a:rPr lang="en-US" altLang="ja-JP" sz="6600" u="sng" dirty="0" smtClean="0"/>
              <a:t>Binary Vector Tiles</a:t>
            </a:r>
            <a:endParaRPr kumimoji="1" lang="ja-JP" altLang="en-US" sz="6600" u="sng" dirty="0"/>
          </a:p>
        </p:txBody>
      </p:sp>
      <p:sp>
        <p:nvSpPr>
          <p:cNvPr id="3" name="サブタイトル 2"/>
          <p:cNvSpPr>
            <a:spLocks noGrp="1"/>
          </p:cNvSpPr>
          <p:nvPr>
            <p:ph type="subTitle" idx="1"/>
          </p:nvPr>
        </p:nvSpPr>
        <p:spPr>
          <a:xfrm>
            <a:off x="1143000" y="4356100"/>
            <a:ext cx="6858000" cy="2324100"/>
          </a:xfrm>
        </p:spPr>
        <p:txBody>
          <a:bodyPr>
            <a:normAutofit/>
          </a:bodyPr>
          <a:lstStyle/>
          <a:p>
            <a:r>
              <a:rPr lang="en-US" altLang="ja-JP" dirty="0" err="1" smtClean="0"/>
              <a:t>Hidenori</a:t>
            </a:r>
            <a:r>
              <a:rPr lang="en-US" altLang="ja-JP" dirty="0" smtClean="0"/>
              <a:t> Fujimura</a:t>
            </a:r>
          </a:p>
          <a:p>
            <a:r>
              <a:rPr lang="en-US" altLang="ja-JP" dirty="0"/>
              <a:t>f</a:t>
            </a:r>
            <a:r>
              <a:rPr lang="en-US" altLang="ja-JP" dirty="0" smtClean="0"/>
              <a:t>ormer Director, International Affairs Division, Geospatial Information Authority of Japan</a:t>
            </a:r>
          </a:p>
          <a:p>
            <a:r>
              <a:rPr lang="en-US" altLang="ja-JP" dirty="0" smtClean="0"/>
              <a:t>Senior Geospatial Expert, Geospatial Information Section, United Nations</a:t>
            </a:r>
            <a:endParaRPr lang="en-US" altLang="ja-JP" dirty="0"/>
          </a:p>
        </p:txBody>
      </p:sp>
      <p:sp>
        <p:nvSpPr>
          <p:cNvPr id="4" name="テキスト ボックス 3"/>
          <p:cNvSpPr txBox="1"/>
          <p:nvPr/>
        </p:nvSpPr>
        <p:spPr>
          <a:xfrm>
            <a:off x="4279930" y="152400"/>
            <a:ext cx="4724370" cy="646331"/>
          </a:xfrm>
          <a:prstGeom prst="rect">
            <a:avLst/>
          </a:prstGeom>
          <a:noFill/>
          <a:ln>
            <a:solidFill>
              <a:schemeClr val="tx1"/>
            </a:solidFill>
          </a:ln>
        </p:spPr>
        <p:txBody>
          <a:bodyPr wrap="none" rtlCol="0">
            <a:spAutoFit/>
          </a:bodyPr>
          <a:lstStyle/>
          <a:p>
            <a:r>
              <a:rPr kumimoji="1" lang="en-US" altLang="ja-JP" dirty="0" smtClean="0"/>
              <a:t>2017-06-08T14:05/14:20+09:00</a:t>
            </a:r>
          </a:p>
          <a:p>
            <a:r>
              <a:rPr kumimoji="1" lang="en-US" altLang="ja-JP" dirty="0" smtClean="0"/>
              <a:t>7</a:t>
            </a:r>
            <a:r>
              <a:rPr kumimoji="1" lang="en-US" altLang="ja-JP" baseline="30000" dirty="0" smtClean="0"/>
              <a:t>th</a:t>
            </a:r>
            <a:r>
              <a:rPr kumimoji="1" lang="en-US" altLang="ja-JP" dirty="0" smtClean="0"/>
              <a:t> conference of GSI Maps Partner Network</a:t>
            </a:r>
          </a:p>
        </p:txBody>
      </p:sp>
      <p:sp>
        <p:nvSpPr>
          <p:cNvPr id="5" name="スライド番号プレースホルダー 4"/>
          <p:cNvSpPr>
            <a:spLocks noGrp="1"/>
          </p:cNvSpPr>
          <p:nvPr>
            <p:ph type="sldNum" sz="quarter" idx="12"/>
          </p:nvPr>
        </p:nvSpPr>
        <p:spPr>
          <a:xfrm>
            <a:off x="7086600" y="5914965"/>
            <a:ext cx="2057400" cy="365125"/>
          </a:xfrm>
        </p:spPr>
        <p:txBody>
          <a:bodyPr/>
          <a:lstStyle/>
          <a:p>
            <a:fld id="{D57F1E4F-1CFF-5643-939E-217C01CDF565}" type="slidenum">
              <a:rPr lang="en-US" smtClean="0"/>
              <a:pPr/>
              <a:t>2</a:t>
            </a:fld>
            <a:endParaRPr lang="en-US" dirty="0"/>
          </a:p>
        </p:txBody>
      </p:sp>
      <p:sp>
        <p:nvSpPr>
          <p:cNvPr id="6" name="テキスト ボックス 5"/>
          <p:cNvSpPr txBox="1"/>
          <p:nvPr/>
        </p:nvSpPr>
        <p:spPr>
          <a:xfrm>
            <a:off x="2286662" y="872310"/>
            <a:ext cx="4801314"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地球地図バイナリベクトルタイルの整備</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7" name="テキスト ボックス 6"/>
          <p:cNvSpPr txBox="1"/>
          <p:nvPr/>
        </p:nvSpPr>
        <p:spPr>
          <a:xfrm>
            <a:off x="167784" y="6353261"/>
            <a:ext cx="9039069" cy="400110"/>
          </a:xfrm>
          <a:prstGeom prst="rect">
            <a:avLst/>
          </a:prstGeom>
          <a:noFill/>
        </p:spPr>
        <p:txBody>
          <a:bodyPr wrap="squar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元国土地理院国際課長　国連地理空間情報課上級地理空間専門家　藤村英範</a:t>
            </a:r>
            <a:endParaRPr kumimoji="1" lang="en-US" altLang="ja-JP" sz="2000" dirty="0" smtClean="0">
              <a:solidFill>
                <a:schemeClr val="bg1">
                  <a:lumMod val="50000"/>
                </a:schemeClr>
              </a:solidFill>
              <a:latin typeface="Klee Medium" charset="-128"/>
              <a:ea typeface="Klee Medium" charset="-128"/>
              <a:cs typeface="Klee Medium" charset="-128"/>
            </a:endParaRPr>
          </a:p>
        </p:txBody>
      </p:sp>
      <p:pic>
        <p:nvPicPr>
          <p:cNvPr id="18" name="サウンド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540341168"/>
      </p:ext>
    </p:extLst>
  </p:cSld>
  <p:clrMapOvr>
    <a:masterClrMapping/>
  </p:clrMapOvr>
  <p:transition advTm="6934">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998979"/>
          </a:xfrm>
        </p:spPr>
        <p:txBody>
          <a:bodyPr>
            <a:normAutofit/>
          </a:bodyPr>
          <a:lstStyle/>
          <a:p>
            <a:r>
              <a:rPr kumimoji="1" lang="en-US" altLang="ja-JP" dirty="0" smtClean="0"/>
              <a:t>Success </a:t>
            </a:r>
            <a:r>
              <a:rPr kumimoji="1" lang="mr-IN" altLang="ja-JP" dirty="0" smtClean="0"/>
              <a:t>–</a:t>
            </a:r>
            <a:r>
              <a:rPr kumimoji="1" lang="en-US" altLang="ja-JP" dirty="0" smtClean="0"/>
              <a:t> efficient data size</a:t>
            </a:r>
            <a:r>
              <a:rPr kumimoji="1" lang="en-US" altLang="ja-JP" baseline="30000" dirty="0" smtClean="0"/>
              <a:t>*1</a:t>
            </a:r>
            <a:endParaRPr kumimoji="1" lang="ja-JP" altLang="en-US" baseline="300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20</a:t>
            </a:fld>
            <a:endParaRPr lang="en-US" dirty="0"/>
          </a:p>
        </p:txBody>
      </p:sp>
      <p:graphicFrame>
        <p:nvGraphicFramePr>
          <p:cNvPr id="4" name="表 3"/>
          <p:cNvGraphicFramePr>
            <a:graphicFrameLocks noGrp="1"/>
          </p:cNvGraphicFramePr>
          <p:nvPr>
            <p:extLst>
              <p:ext uri="{D42A27DB-BD31-4B8C-83A1-F6EECF244321}">
                <p14:modId xmlns:p14="http://schemas.microsoft.com/office/powerpoint/2010/main" val="1314323139"/>
              </p:ext>
            </p:extLst>
          </p:nvPr>
        </p:nvGraphicFramePr>
        <p:xfrm>
          <a:off x="361949" y="1951602"/>
          <a:ext cx="8467257" cy="2905209"/>
        </p:xfrm>
        <a:graphic>
          <a:graphicData uri="http://schemas.openxmlformats.org/drawingml/2006/table">
            <a:tbl>
              <a:tblPr firstRow="1" bandRow="1">
                <a:tableStyleId>{5C22544A-7EE6-4342-B048-85BDC9FD1C3A}</a:tableStyleId>
              </a:tblPr>
              <a:tblGrid>
                <a:gridCol w="2822419"/>
                <a:gridCol w="2822419"/>
                <a:gridCol w="2822419"/>
              </a:tblGrid>
              <a:tr h="968403">
                <a:tc>
                  <a:txBody>
                    <a:bodyPr/>
                    <a:lstStyle/>
                    <a:p>
                      <a:endParaRPr kumimoji="1" lang="ja-JP" altLang="en-US" dirty="0"/>
                    </a:p>
                  </a:txBody>
                  <a:tcPr/>
                </a:tc>
                <a:tc>
                  <a:txBody>
                    <a:bodyPr/>
                    <a:lstStyle/>
                    <a:p>
                      <a:r>
                        <a:rPr kumimoji="1" lang="en-US" altLang="ja-JP" dirty="0" smtClean="0"/>
                        <a:t>Global Map </a:t>
                      </a:r>
                    </a:p>
                    <a:p>
                      <a:r>
                        <a:rPr kumimoji="1" lang="en-US" altLang="ja-JP" dirty="0" smtClean="0"/>
                        <a:t>“user-friendly” </a:t>
                      </a:r>
                    </a:p>
                    <a:p>
                      <a:r>
                        <a:rPr kumimoji="1" lang="en-US" altLang="ja-JP" dirty="0" smtClean="0"/>
                        <a:t>Shapefile</a:t>
                      </a:r>
                      <a:endParaRPr kumimoji="1" lang="ja-JP" altLang="en-US" dirty="0"/>
                    </a:p>
                  </a:txBody>
                  <a:tcPr/>
                </a:tc>
                <a:tc>
                  <a:txBody>
                    <a:bodyPr/>
                    <a:lstStyle/>
                    <a:p>
                      <a:r>
                        <a:rPr kumimoji="1" lang="en-US" altLang="ja-JP" dirty="0" smtClean="0"/>
                        <a:t>Global</a:t>
                      </a:r>
                      <a:r>
                        <a:rPr kumimoji="1" lang="en-US" altLang="ja-JP" baseline="0" dirty="0" smtClean="0"/>
                        <a:t> Map</a:t>
                      </a:r>
                    </a:p>
                    <a:p>
                      <a:r>
                        <a:rPr kumimoji="1" lang="en-US" altLang="ja-JP" baseline="0" dirty="0" smtClean="0"/>
                        <a:t>binary vector tiles</a:t>
                      </a:r>
                    </a:p>
                    <a:p>
                      <a:r>
                        <a:rPr kumimoji="1" lang="en-US" altLang="ja-JP" baseline="0" dirty="0" smtClean="0"/>
                        <a:t>(z=0..9)</a:t>
                      </a:r>
                      <a:endParaRPr kumimoji="1" lang="ja-JP" altLang="en-US" dirty="0"/>
                    </a:p>
                  </a:txBody>
                  <a:tcPr/>
                </a:tc>
              </a:tr>
              <a:tr h="968403">
                <a:tc>
                  <a:txBody>
                    <a:bodyPr/>
                    <a:lstStyle/>
                    <a:p>
                      <a:r>
                        <a:rPr kumimoji="1" lang="en-US" altLang="ja-JP" sz="2400" dirty="0" smtClean="0"/>
                        <a:t>Europe</a:t>
                      </a:r>
                      <a:r>
                        <a:rPr kumimoji="1" lang="en-US" altLang="ja-JP" sz="2400" baseline="30000" dirty="0" smtClean="0"/>
                        <a:t>*2</a:t>
                      </a:r>
                      <a:r>
                        <a:rPr kumimoji="1" lang="en-US" altLang="ja-JP" sz="2400" baseline="0" dirty="0" smtClean="0"/>
                        <a:t> 9.0</a:t>
                      </a:r>
                      <a:endParaRPr kumimoji="1" lang="ja-JP" altLang="en-US" sz="2400" baseline="30000" dirty="0"/>
                    </a:p>
                  </a:txBody>
                  <a:tcPr/>
                </a:tc>
                <a:tc>
                  <a:txBody>
                    <a:bodyPr/>
                    <a:lstStyle/>
                    <a:p>
                      <a:pPr algn="r"/>
                      <a:r>
                        <a:rPr kumimoji="1" lang="en-US" altLang="ja-JP" sz="4800" dirty="0" smtClean="0">
                          <a:solidFill>
                            <a:schemeClr val="bg1">
                              <a:lumMod val="50000"/>
                            </a:schemeClr>
                          </a:solidFill>
                        </a:rPr>
                        <a:t>1.4GB</a:t>
                      </a:r>
                      <a:endParaRPr kumimoji="1" lang="ja-JP" altLang="en-US" sz="4800" dirty="0">
                        <a:solidFill>
                          <a:schemeClr val="bg1">
                            <a:lumMod val="50000"/>
                          </a:schemeClr>
                        </a:solidFill>
                      </a:endParaRPr>
                    </a:p>
                  </a:txBody>
                  <a:tcPr/>
                </a:tc>
                <a:tc>
                  <a:txBody>
                    <a:bodyPr/>
                    <a:lstStyle/>
                    <a:p>
                      <a:pPr algn="r"/>
                      <a:r>
                        <a:rPr kumimoji="1" lang="en-US" altLang="ja-JP" sz="4800" dirty="0" smtClean="0"/>
                        <a:t>470MB</a:t>
                      </a:r>
                      <a:endParaRPr kumimoji="1" lang="ja-JP" altLang="en-US" sz="4800" dirty="0"/>
                    </a:p>
                  </a:txBody>
                  <a:tcPr/>
                </a:tc>
              </a:tr>
              <a:tr h="968403">
                <a:tc>
                  <a:txBody>
                    <a:bodyPr/>
                    <a:lstStyle/>
                    <a:p>
                      <a:r>
                        <a:rPr kumimoji="1" lang="en-US" altLang="ja-JP" sz="2400" dirty="0" smtClean="0"/>
                        <a:t>United States 2.0</a:t>
                      </a:r>
                      <a:endParaRPr kumimoji="1" lang="ja-JP" altLang="en-US" sz="2400" dirty="0"/>
                    </a:p>
                  </a:txBody>
                  <a:tcPr/>
                </a:tc>
                <a:tc>
                  <a:txBody>
                    <a:bodyPr/>
                    <a:lstStyle/>
                    <a:p>
                      <a:pPr algn="r"/>
                      <a:r>
                        <a:rPr kumimoji="1" lang="en-US" altLang="ja-JP" sz="4800" dirty="0" smtClean="0">
                          <a:solidFill>
                            <a:schemeClr val="bg1">
                              <a:lumMod val="50000"/>
                            </a:schemeClr>
                          </a:solidFill>
                        </a:rPr>
                        <a:t>570MB</a:t>
                      </a:r>
                      <a:endParaRPr kumimoji="1" lang="ja-JP" altLang="en-US" sz="4800" dirty="0">
                        <a:solidFill>
                          <a:schemeClr val="bg1">
                            <a:lumMod val="50000"/>
                          </a:schemeClr>
                        </a:solidFill>
                      </a:endParaRPr>
                    </a:p>
                  </a:txBody>
                  <a:tcPr/>
                </a:tc>
                <a:tc>
                  <a:txBody>
                    <a:bodyPr/>
                    <a:lstStyle/>
                    <a:p>
                      <a:pPr algn="r"/>
                      <a:r>
                        <a:rPr kumimoji="1" lang="en-US" altLang="ja-JP" sz="4800" dirty="0" smtClean="0"/>
                        <a:t>150MB</a:t>
                      </a:r>
                      <a:endParaRPr kumimoji="1" lang="ja-JP" altLang="en-US" sz="4800" dirty="0"/>
                    </a:p>
                  </a:txBody>
                  <a:tcPr/>
                </a:tc>
              </a:tr>
            </a:tbl>
          </a:graphicData>
        </a:graphic>
      </p:graphicFrame>
      <p:sp>
        <p:nvSpPr>
          <p:cNvPr id="5" name="テキスト ボックス 4"/>
          <p:cNvSpPr txBox="1"/>
          <p:nvPr/>
        </p:nvSpPr>
        <p:spPr>
          <a:xfrm>
            <a:off x="361949" y="6198256"/>
            <a:ext cx="3549370" cy="523220"/>
          </a:xfrm>
          <a:prstGeom prst="rect">
            <a:avLst/>
          </a:prstGeom>
          <a:noFill/>
        </p:spPr>
        <p:txBody>
          <a:bodyPr wrap="none" rtlCol="0">
            <a:spAutoFit/>
          </a:bodyPr>
          <a:lstStyle/>
          <a:p>
            <a:r>
              <a:rPr kumimoji="1" lang="en-US" altLang="ja-JP" sz="1400" dirty="0" smtClean="0"/>
              <a:t>*1 precision is 2 significant digits for clarity</a:t>
            </a:r>
          </a:p>
          <a:p>
            <a:r>
              <a:rPr kumimoji="1" lang="en-US" altLang="ja-JP" sz="1400" dirty="0" smtClean="0"/>
              <a:t>*2 the area covered by </a:t>
            </a:r>
            <a:r>
              <a:rPr kumimoji="1" lang="en-US" altLang="ja-JP" sz="1400" dirty="0" err="1" smtClean="0"/>
              <a:t>EuroGlobalMap</a:t>
            </a:r>
            <a:r>
              <a:rPr kumimoji="1" lang="en-US" altLang="ja-JP" sz="1400" dirty="0" smtClean="0"/>
              <a:t> 9.0</a:t>
            </a:r>
            <a:endParaRPr kumimoji="1" lang="ja-JP" altLang="en-US" sz="1400" dirty="0"/>
          </a:p>
        </p:txBody>
      </p:sp>
      <p:sp>
        <p:nvSpPr>
          <p:cNvPr id="6" name="テキスト ボックス 5"/>
          <p:cNvSpPr txBox="1"/>
          <p:nvPr/>
        </p:nvSpPr>
        <p:spPr>
          <a:xfrm>
            <a:off x="628650" y="1080825"/>
            <a:ext cx="3775393"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成功！　</a:t>
            </a:r>
            <a:r>
              <a:rPr kumimoji="1" lang="ja-JP" altLang="en-US" sz="2000" smtClean="0">
                <a:solidFill>
                  <a:schemeClr val="bg1">
                    <a:lumMod val="50000"/>
                  </a:schemeClr>
                </a:solidFill>
                <a:latin typeface="Klee Medium" charset="-128"/>
                <a:ea typeface="Klee Medium" charset="-128"/>
                <a:cs typeface="Klee Medium" charset="-128"/>
              </a:rPr>
              <a:t>データサイズが効率的</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9" name="サウンド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848466455"/>
      </p:ext>
    </p:extLst>
  </p:cSld>
  <p:clrMapOvr>
    <a:masterClrMapping/>
  </p:clrMapOvr>
  <p:transition advTm="3863">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998979"/>
          </a:xfrm>
        </p:spPr>
        <p:txBody>
          <a:bodyPr>
            <a:normAutofit/>
          </a:bodyPr>
          <a:lstStyle/>
          <a:p>
            <a:r>
              <a:rPr kumimoji="1" lang="en-US" altLang="ja-JP" dirty="0" smtClean="0"/>
              <a:t>Success </a:t>
            </a:r>
            <a:r>
              <a:rPr kumimoji="1" lang="mr-IN" altLang="ja-JP" dirty="0" smtClean="0"/>
              <a:t>–</a:t>
            </a:r>
            <a:r>
              <a:rPr kumimoji="1" lang="en-US" altLang="ja-JP" dirty="0" smtClean="0"/>
              <a:t> </a:t>
            </a:r>
            <a:r>
              <a:rPr kumimoji="1" lang="en-US" altLang="ja-JP" u="sng" dirty="0" smtClean="0"/>
              <a:t>efficient data size</a:t>
            </a:r>
            <a:r>
              <a:rPr kumimoji="1" lang="en-US" altLang="ja-JP" baseline="30000" dirty="0" smtClean="0"/>
              <a:t>*1</a:t>
            </a:r>
            <a:endParaRPr kumimoji="1" lang="ja-JP" altLang="en-US" baseline="300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21</a:t>
            </a:fld>
            <a:endParaRPr lang="en-US" dirty="0"/>
          </a:p>
        </p:txBody>
      </p:sp>
      <p:graphicFrame>
        <p:nvGraphicFramePr>
          <p:cNvPr id="4" name="表 3"/>
          <p:cNvGraphicFramePr>
            <a:graphicFrameLocks noGrp="1"/>
          </p:cNvGraphicFramePr>
          <p:nvPr>
            <p:extLst/>
          </p:nvPr>
        </p:nvGraphicFramePr>
        <p:xfrm>
          <a:off x="361949" y="1951602"/>
          <a:ext cx="8467257" cy="2905209"/>
        </p:xfrm>
        <a:graphic>
          <a:graphicData uri="http://schemas.openxmlformats.org/drawingml/2006/table">
            <a:tbl>
              <a:tblPr firstRow="1" bandRow="1">
                <a:tableStyleId>{5C22544A-7EE6-4342-B048-85BDC9FD1C3A}</a:tableStyleId>
              </a:tblPr>
              <a:tblGrid>
                <a:gridCol w="2822419"/>
                <a:gridCol w="2822419"/>
                <a:gridCol w="2822419"/>
              </a:tblGrid>
              <a:tr h="968403">
                <a:tc>
                  <a:txBody>
                    <a:bodyPr/>
                    <a:lstStyle/>
                    <a:p>
                      <a:endParaRPr kumimoji="1" lang="ja-JP" altLang="en-US" dirty="0"/>
                    </a:p>
                  </a:txBody>
                  <a:tcPr/>
                </a:tc>
                <a:tc>
                  <a:txBody>
                    <a:bodyPr/>
                    <a:lstStyle/>
                    <a:p>
                      <a:r>
                        <a:rPr kumimoji="1" lang="en-US" altLang="ja-JP" dirty="0" smtClean="0"/>
                        <a:t>Global Map </a:t>
                      </a:r>
                    </a:p>
                    <a:p>
                      <a:r>
                        <a:rPr kumimoji="1" lang="en-US" altLang="ja-JP" dirty="0" smtClean="0"/>
                        <a:t>“user-friendly” </a:t>
                      </a:r>
                    </a:p>
                    <a:p>
                      <a:r>
                        <a:rPr kumimoji="1" lang="en-US" altLang="ja-JP" dirty="0" smtClean="0"/>
                        <a:t>Shapefile</a:t>
                      </a:r>
                      <a:endParaRPr kumimoji="1" lang="ja-JP" altLang="en-US" dirty="0"/>
                    </a:p>
                  </a:txBody>
                  <a:tcPr/>
                </a:tc>
                <a:tc>
                  <a:txBody>
                    <a:bodyPr/>
                    <a:lstStyle/>
                    <a:p>
                      <a:r>
                        <a:rPr kumimoji="1" lang="en-US" altLang="ja-JP" dirty="0" smtClean="0"/>
                        <a:t>Global</a:t>
                      </a:r>
                      <a:r>
                        <a:rPr kumimoji="1" lang="en-US" altLang="ja-JP" baseline="0" dirty="0" smtClean="0"/>
                        <a:t> Map</a:t>
                      </a:r>
                    </a:p>
                    <a:p>
                      <a:r>
                        <a:rPr kumimoji="1" lang="en-US" altLang="ja-JP" baseline="0" dirty="0" smtClean="0"/>
                        <a:t>binary vector tiles</a:t>
                      </a:r>
                    </a:p>
                    <a:p>
                      <a:r>
                        <a:rPr kumimoji="1" lang="en-US" altLang="ja-JP" baseline="0" dirty="0" smtClean="0"/>
                        <a:t>(z=0..9)</a:t>
                      </a:r>
                      <a:endParaRPr kumimoji="1" lang="ja-JP" altLang="en-US" dirty="0"/>
                    </a:p>
                  </a:txBody>
                  <a:tcPr/>
                </a:tc>
              </a:tr>
              <a:tr h="968403">
                <a:tc>
                  <a:txBody>
                    <a:bodyPr/>
                    <a:lstStyle/>
                    <a:p>
                      <a:r>
                        <a:rPr kumimoji="1" lang="en-US" altLang="ja-JP" sz="2400" dirty="0" smtClean="0"/>
                        <a:t>Europe</a:t>
                      </a:r>
                      <a:r>
                        <a:rPr kumimoji="1" lang="en-US" altLang="ja-JP" sz="2400" baseline="30000" dirty="0" smtClean="0"/>
                        <a:t>*2</a:t>
                      </a:r>
                      <a:r>
                        <a:rPr kumimoji="1" lang="en-US" altLang="ja-JP" sz="2400" baseline="0" dirty="0" smtClean="0"/>
                        <a:t> 9.0</a:t>
                      </a:r>
                      <a:endParaRPr kumimoji="1" lang="ja-JP" altLang="en-US" sz="2400" baseline="30000" dirty="0"/>
                    </a:p>
                  </a:txBody>
                  <a:tcPr/>
                </a:tc>
                <a:tc>
                  <a:txBody>
                    <a:bodyPr/>
                    <a:lstStyle/>
                    <a:p>
                      <a:pPr algn="r"/>
                      <a:r>
                        <a:rPr kumimoji="1" lang="en-US" altLang="ja-JP" sz="4800" dirty="0" smtClean="0">
                          <a:solidFill>
                            <a:schemeClr val="bg1">
                              <a:lumMod val="50000"/>
                            </a:schemeClr>
                          </a:solidFill>
                        </a:rPr>
                        <a:t>1.4GB</a:t>
                      </a:r>
                      <a:endParaRPr kumimoji="1" lang="ja-JP" altLang="en-US" sz="4800" dirty="0">
                        <a:solidFill>
                          <a:schemeClr val="bg1">
                            <a:lumMod val="50000"/>
                          </a:schemeClr>
                        </a:solidFill>
                      </a:endParaRPr>
                    </a:p>
                  </a:txBody>
                  <a:tcPr/>
                </a:tc>
                <a:tc>
                  <a:txBody>
                    <a:bodyPr/>
                    <a:lstStyle/>
                    <a:p>
                      <a:pPr algn="r"/>
                      <a:r>
                        <a:rPr kumimoji="1" lang="en-US" altLang="ja-JP" sz="4800" dirty="0" smtClean="0"/>
                        <a:t>470MB</a:t>
                      </a:r>
                      <a:endParaRPr kumimoji="1" lang="ja-JP" altLang="en-US" sz="4800" dirty="0"/>
                    </a:p>
                  </a:txBody>
                  <a:tcPr/>
                </a:tc>
              </a:tr>
              <a:tr h="968403">
                <a:tc>
                  <a:txBody>
                    <a:bodyPr/>
                    <a:lstStyle/>
                    <a:p>
                      <a:r>
                        <a:rPr kumimoji="1" lang="en-US" altLang="ja-JP" sz="2400" dirty="0" smtClean="0"/>
                        <a:t>United States 2.0</a:t>
                      </a:r>
                      <a:endParaRPr kumimoji="1" lang="ja-JP" altLang="en-US" sz="2400" dirty="0"/>
                    </a:p>
                  </a:txBody>
                  <a:tcPr/>
                </a:tc>
                <a:tc>
                  <a:txBody>
                    <a:bodyPr/>
                    <a:lstStyle/>
                    <a:p>
                      <a:pPr algn="r"/>
                      <a:r>
                        <a:rPr kumimoji="1" lang="en-US" altLang="ja-JP" sz="4800" dirty="0" smtClean="0">
                          <a:solidFill>
                            <a:schemeClr val="bg1">
                              <a:lumMod val="50000"/>
                            </a:schemeClr>
                          </a:solidFill>
                        </a:rPr>
                        <a:t>570MB</a:t>
                      </a:r>
                      <a:endParaRPr kumimoji="1" lang="ja-JP" altLang="en-US" sz="4800" dirty="0">
                        <a:solidFill>
                          <a:schemeClr val="bg1">
                            <a:lumMod val="50000"/>
                          </a:schemeClr>
                        </a:solidFill>
                      </a:endParaRPr>
                    </a:p>
                  </a:txBody>
                  <a:tcPr/>
                </a:tc>
                <a:tc>
                  <a:txBody>
                    <a:bodyPr/>
                    <a:lstStyle/>
                    <a:p>
                      <a:pPr algn="r"/>
                      <a:r>
                        <a:rPr kumimoji="1" lang="en-US" altLang="ja-JP" sz="4800" dirty="0" smtClean="0"/>
                        <a:t>150MB</a:t>
                      </a:r>
                      <a:endParaRPr kumimoji="1" lang="ja-JP" altLang="en-US" sz="4800" dirty="0"/>
                    </a:p>
                  </a:txBody>
                  <a:tcPr/>
                </a:tc>
              </a:tr>
            </a:tbl>
          </a:graphicData>
        </a:graphic>
      </p:graphicFrame>
      <p:sp>
        <p:nvSpPr>
          <p:cNvPr id="5" name="テキスト ボックス 4"/>
          <p:cNvSpPr txBox="1"/>
          <p:nvPr/>
        </p:nvSpPr>
        <p:spPr>
          <a:xfrm>
            <a:off x="361949" y="6198256"/>
            <a:ext cx="3549370" cy="523220"/>
          </a:xfrm>
          <a:prstGeom prst="rect">
            <a:avLst/>
          </a:prstGeom>
          <a:noFill/>
        </p:spPr>
        <p:txBody>
          <a:bodyPr wrap="none" rtlCol="0">
            <a:spAutoFit/>
          </a:bodyPr>
          <a:lstStyle/>
          <a:p>
            <a:r>
              <a:rPr kumimoji="1" lang="en-US" altLang="ja-JP" sz="1400" dirty="0" smtClean="0"/>
              <a:t>*1 precision is 2 significant digits for clarity</a:t>
            </a:r>
          </a:p>
          <a:p>
            <a:r>
              <a:rPr kumimoji="1" lang="en-US" altLang="ja-JP" sz="1400" dirty="0" smtClean="0"/>
              <a:t>*2 the area covered by </a:t>
            </a:r>
            <a:r>
              <a:rPr kumimoji="1" lang="en-US" altLang="ja-JP" sz="1400" dirty="0" err="1" smtClean="0"/>
              <a:t>EuroGlobalMap</a:t>
            </a:r>
            <a:r>
              <a:rPr kumimoji="1" lang="en-US" altLang="ja-JP" sz="1400" dirty="0" smtClean="0"/>
              <a:t> 9.0</a:t>
            </a:r>
            <a:endParaRPr kumimoji="1" lang="ja-JP" altLang="en-US" sz="1400" dirty="0"/>
          </a:p>
        </p:txBody>
      </p:sp>
      <p:sp>
        <p:nvSpPr>
          <p:cNvPr id="6" name="テキスト ボックス 5"/>
          <p:cNvSpPr txBox="1"/>
          <p:nvPr/>
        </p:nvSpPr>
        <p:spPr>
          <a:xfrm>
            <a:off x="628650" y="1080825"/>
            <a:ext cx="3775393"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成功！　</a:t>
            </a:r>
            <a:r>
              <a:rPr kumimoji="1" lang="ja-JP" altLang="en-US" sz="2000" smtClean="0">
                <a:solidFill>
                  <a:schemeClr val="bg1">
                    <a:lumMod val="50000"/>
                  </a:schemeClr>
                </a:solidFill>
                <a:latin typeface="Klee Medium" charset="-128"/>
                <a:ea typeface="Klee Medium" charset="-128"/>
                <a:cs typeface="Klee Medium" charset="-128"/>
              </a:rPr>
              <a:t>データサイズが効率的</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9" name="サウンド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155103017"/>
      </p:ext>
    </p:extLst>
  </p:cSld>
  <p:clrMapOvr>
    <a:masterClrMapping/>
  </p:clrMapOvr>
  <p:transition advTm="9183">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998979"/>
          </a:xfrm>
        </p:spPr>
        <p:txBody>
          <a:bodyPr>
            <a:normAutofit/>
          </a:bodyPr>
          <a:lstStyle/>
          <a:p>
            <a:r>
              <a:rPr kumimoji="1" lang="en-US" altLang="ja-JP" dirty="0" smtClean="0"/>
              <a:t>Success </a:t>
            </a:r>
            <a:r>
              <a:rPr kumimoji="1" lang="mr-IN" altLang="ja-JP" dirty="0" smtClean="0"/>
              <a:t>–</a:t>
            </a:r>
            <a:r>
              <a:rPr kumimoji="1" lang="en-US" altLang="ja-JP" dirty="0" smtClean="0"/>
              <a:t> efficient data size</a:t>
            </a:r>
            <a:r>
              <a:rPr kumimoji="1" lang="en-US" altLang="ja-JP" baseline="30000" dirty="0" smtClean="0"/>
              <a:t>*1</a:t>
            </a:r>
            <a:endParaRPr kumimoji="1" lang="ja-JP" altLang="en-US" baseline="300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22</a:t>
            </a:fld>
            <a:endParaRPr lang="en-US" dirty="0"/>
          </a:p>
        </p:txBody>
      </p:sp>
      <p:graphicFrame>
        <p:nvGraphicFramePr>
          <p:cNvPr id="4" name="表 3"/>
          <p:cNvGraphicFramePr>
            <a:graphicFrameLocks noGrp="1"/>
          </p:cNvGraphicFramePr>
          <p:nvPr>
            <p:extLst>
              <p:ext uri="{D42A27DB-BD31-4B8C-83A1-F6EECF244321}">
                <p14:modId xmlns:p14="http://schemas.microsoft.com/office/powerpoint/2010/main" val="1136096583"/>
              </p:ext>
            </p:extLst>
          </p:nvPr>
        </p:nvGraphicFramePr>
        <p:xfrm>
          <a:off x="361949" y="1951602"/>
          <a:ext cx="8467257" cy="2905209"/>
        </p:xfrm>
        <a:graphic>
          <a:graphicData uri="http://schemas.openxmlformats.org/drawingml/2006/table">
            <a:tbl>
              <a:tblPr firstRow="1" bandRow="1">
                <a:tableStyleId>{5C22544A-7EE6-4342-B048-85BDC9FD1C3A}</a:tableStyleId>
              </a:tblPr>
              <a:tblGrid>
                <a:gridCol w="2822419"/>
                <a:gridCol w="2822419"/>
                <a:gridCol w="2822419"/>
              </a:tblGrid>
              <a:tr h="968403">
                <a:tc>
                  <a:txBody>
                    <a:bodyPr/>
                    <a:lstStyle/>
                    <a:p>
                      <a:endParaRPr kumimoji="1" lang="ja-JP" altLang="en-US" dirty="0"/>
                    </a:p>
                  </a:txBody>
                  <a:tcPr/>
                </a:tc>
                <a:tc>
                  <a:txBody>
                    <a:bodyPr/>
                    <a:lstStyle/>
                    <a:p>
                      <a:r>
                        <a:rPr kumimoji="1" lang="en-US" altLang="ja-JP" dirty="0" smtClean="0"/>
                        <a:t>Global Map </a:t>
                      </a:r>
                    </a:p>
                    <a:p>
                      <a:r>
                        <a:rPr kumimoji="1" lang="en-US" altLang="ja-JP" dirty="0" smtClean="0"/>
                        <a:t>“user-friendly” </a:t>
                      </a:r>
                    </a:p>
                    <a:p>
                      <a:r>
                        <a:rPr kumimoji="1" lang="en-US" altLang="ja-JP" dirty="0" smtClean="0"/>
                        <a:t>Shapefile</a:t>
                      </a:r>
                      <a:endParaRPr kumimoji="1" lang="ja-JP" altLang="en-US" dirty="0"/>
                    </a:p>
                  </a:txBody>
                  <a:tcPr/>
                </a:tc>
                <a:tc>
                  <a:txBody>
                    <a:bodyPr/>
                    <a:lstStyle/>
                    <a:p>
                      <a:r>
                        <a:rPr kumimoji="1" lang="en-US" altLang="ja-JP" dirty="0" smtClean="0"/>
                        <a:t>Global</a:t>
                      </a:r>
                      <a:r>
                        <a:rPr kumimoji="1" lang="en-US" altLang="ja-JP" baseline="0" dirty="0" smtClean="0"/>
                        <a:t> Map</a:t>
                      </a:r>
                    </a:p>
                    <a:p>
                      <a:r>
                        <a:rPr kumimoji="1" lang="en-US" altLang="ja-JP" baseline="0" dirty="0" smtClean="0"/>
                        <a:t>binary vector tiles</a:t>
                      </a:r>
                    </a:p>
                    <a:p>
                      <a:r>
                        <a:rPr kumimoji="1" lang="en-US" altLang="ja-JP" baseline="0" dirty="0" smtClean="0"/>
                        <a:t>(z=0..9)</a:t>
                      </a:r>
                      <a:endParaRPr kumimoji="1" lang="ja-JP" altLang="en-US" dirty="0"/>
                    </a:p>
                  </a:txBody>
                  <a:tcPr/>
                </a:tc>
              </a:tr>
              <a:tr h="968403">
                <a:tc>
                  <a:txBody>
                    <a:bodyPr/>
                    <a:lstStyle/>
                    <a:p>
                      <a:r>
                        <a:rPr kumimoji="1" lang="en-US" altLang="ja-JP" sz="2400" u="sng" dirty="0" smtClean="0"/>
                        <a:t>Europe</a:t>
                      </a:r>
                      <a:r>
                        <a:rPr kumimoji="1" lang="en-US" altLang="ja-JP" sz="2400" u="sng" baseline="30000" dirty="0" smtClean="0"/>
                        <a:t>*2</a:t>
                      </a:r>
                      <a:r>
                        <a:rPr kumimoji="1" lang="en-US" altLang="ja-JP" sz="2400" u="sng" baseline="0" dirty="0" smtClean="0"/>
                        <a:t> 9.0</a:t>
                      </a:r>
                      <a:endParaRPr kumimoji="1" lang="ja-JP" altLang="en-US" sz="2400" u="sng" baseline="30000" dirty="0"/>
                    </a:p>
                  </a:txBody>
                  <a:tcPr/>
                </a:tc>
                <a:tc>
                  <a:txBody>
                    <a:bodyPr/>
                    <a:lstStyle/>
                    <a:p>
                      <a:pPr algn="r"/>
                      <a:r>
                        <a:rPr kumimoji="1" lang="en-US" altLang="ja-JP" sz="4800" u="sng" dirty="0" smtClean="0">
                          <a:solidFill>
                            <a:schemeClr val="bg1">
                              <a:lumMod val="50000"/>
                            </a:schemeClr>
                          </a:solidFill>
                        </a:rPr>
                        <a:t>1.4GB</a:t>
                      </a:r>
                      <a:endParaRPr kumimoji="1" lang="ja-JP" altLang="en-US" sz="4800" u="sng" dirty="0">
                        <a:solidFill>
                          <a:schemeClr val="bg1">
                            <a:lumMod val="50000"/>
                          </a:schemeClr>
                        </a:solidFill>
                      </a:endParaRPr>
                    </a:p>
                  </a:txBody>
                  <a:tcPr/>
                </a:tc>
                <a:tc>
                  <a:txBody>
                    <a:bodyPr/>
                    <a:lstStyle/>
                    <a:p>
                      <a:pPr algn="r"/>
                      <a:r>
                        <a:rPr kumimoji="1" lang="en-US" altLang="ja-JP" sz="4800" u="sng" dirty="0" smtClean="0"/>
                        <a:t>470MB</a:t>
                      </a:r>
                      <a:endParaRPr kumimoji="1" lang="ja-JP" altLang="en-US" sz="4800" u="sng" dirty="0"/>
                    </a:p>
                  </a:txBody>
                  <a:tcPr/>
                </a:tc>
              </a:tr>
              <a:tr h="968403">
                <a:tc>
                  <a:txBody>
                    <a:bodyPr/>
                    <a:lstStyle/>
                    <a:p>
                      <a:r>
                        <a:rPr kumimoji="1" lang="en-US" altLang="ja-JP" sz="2400" dirty="0" smtClean="0"/>
                        <a:t>United States 2.0</a:t>
                      </a:r>
                      <a:endParaRPr kumimoji="1" lang="ja-JP" altLang="en-US" sz="2400" dirty="0"/>
                    </a:p>
                  </a:txBody>
                  <a:tcPr/>
                </a:tc>
                <a:tc>
                  <a:txBody>
                    <a:bodyPr/>
                    <a:lstStyle/>
                    <a:p>
                      <a:pPr algn="r"/>
                      <a:r>
                        <a:rPr kumimoji="1" lang="en-US" altLang="ja-JP" sz="4800" dirty="0" smtClean="0">
                          <a:solidFill>
                            <a:schemeClr val="bg1">
                              <a:lumMod val="50000"/>
                            </a:schemeClr>
                          </a:solidFill>
                        </a:rPr>
                        <a:t>570MB</a:t>
                      </a:r>
                      <a:endParaRPr kumimoji="1" lang="ja-JP" altLang="en-US" sz="4800" dirty="0">
                        <a:solidFill>
                          <a:schemeClr val="bg1">
                            <a:lumMod val="50000"/>
                          </a:schemeClr>
                        </a:solidFill>
                      </a:endParaRPr>
                    </a:p>
                  </a:txBody>
                  <a:tcPr/>
                </a:tc>
                <a:tc>
                  <a:txBody>
                    <a:bodyPr/>
                    <a:lstStyle/>
                    <a:p>
                      <a:pPr algn="r"/>
                      <a:r>
                        <a:rPr kumimoji="1" lang="en-US" altLang="ja-JP" sz="4800" dirty="0" smtClean="0"/>
                        <a:t>150MB</a:t>
                      </a:r>
                      <a:endParaRPr kumimoji="1" lang="ja-JP" altLang="en-US" sz="4800" dirty="0"/>
                    </a:p>
                  </a:txBody>
                  <a:tcPr/>
                </a:tc>
              </a:tr>
            </a:tbl>
          </a:graphicData>
        </a:graphic>
      </p:graphicFrame>
      <p:sp>
        <p:nvSpPr>
          <p:cNvPr id="5" name="テキスト ボックス 4"/>
          <p:cNvSpPr txBox="1"/>
          <p:nvPr/>
        </p:nvSpPr>
        <p:spPr>
          <a:xfrm>
            <a:off x="361949" y="6198256"/>
            <a:ext cx="3549370" cy="523220"/>
          </a:xfrm>
          <a:prstGeom prst="rect">
            <a:avLst/>
          </a:prstGeom>
          <a:noFill/>
        </p:spPr>
        <p:txBody>
          <a:bodyPr wrap="none" rtlCol="0">
            <a:spAutoFit/>
          </a:bodyPr>
          <a:lstStyle/>
          <a:p>
            <a:r>
              <a:rPr kumimoji="1" lang="en-US" altLang="ja-JP" sz="1400" dirty="0" smtClean="0"/>
              <a:t>*1 precision is 2 significant digits for clarity</a:t>
            </a:r>
          </a:p>
          <a:p>
            <a:r>
              <a:rPr kumimoji="1" lang="en-US" altLang="ja-JP" sz="1400" dirty="0" smtClean="0"/>
              <a:t>*2 the area covered by </a:t>
            </a:r>
            <a:r>
              <a:rPr kumimoji="1" lang="en-US" altLang="ja-JP" sz="1400" dirty="0" err="1" smtClean="0"/>
              <a:t>EuroGlobalMap</a:t>
            </a:r>
            <a:r>
              <a:rPr kumimoji="1" lang="en-US" altLang="ja-JP" sz="1400" dirty="0" smtClean="0"/>
              <a:t> 9.0</a:t>
            </a:r>
            <a:endParaRPr kumimoji="1" lang="ja-JP" altLang="en-US" sz="1400" dirty="0"/>
          </a:p>
        </p:txBody>
      </p:sp>
      <p:sp>
        <p:nvSpPr>
          <p:cNvPr id="6" name="テキスト ボックス 5"/>
          <p:cNvSpPr txBox="1"/>
          <p:nvPr/>
        </p:nvSpPr>
        <p:spPr>
          <a:xfrm>
            <a:off x="628650" y="1080825"/>
            <a:ext cx="3775393"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成功！　</a:t>
            </a:r>
            <a:r>
              <a:rPr kumimoji="1" lang="ja-JP" altLang="en-US" sz="2000" smtClean="0">
                <a:solidFill>
                  <a:schemeClr val="bg1">
                    <a:lumMod val="50000"/>
                  </a:schemeClr>
                </a:solidFill>
                <a:latin typeface="Klee Medium" charset="-128"/>
                <a:ea typeface="Klee Medium" charset="-128"/>
                <a:cs typeface="Klee Medium" charset="-128"/>
              </a:rPr>
              <a:t>データサイズが効率的</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9" name="サウンド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630397989"/>
      </p:ext>
    </p:extLst>
  </p:cSld>
  <p:clrMapOvr>
    <a:masterClrMapping/>
  </p:clrMapOvr>
  <p:transition advTm="14583">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998979"/>
          </a:xfrm>
        </p:spPr>
        <p:txBody>
          <a:bodyPr>
            <a:normAutofit/>
          </a:bodyPr>
          <a:lstStyle/>
          <a:p>
            <a:r>
              <a:rPr kumimoji="1" lang="en-US" altLang="ja-JP" dirty="0" smtClean="0"/>
              <a:t>Success </a:t>
            </a:r>
            <a:r>
              <a:rPr kumimoji="1" lang="mr-IN" altLang="ja-JP" dirty="0" smtClean="0"/>
              <a:t>–</a:t>
            </a:r>
            <a:r>
              <a:rPr kumimoji="1" lang="en-US" altLang="ja-JP" dirty="0" smtClean="0"/>
              <a:t> efficient data size</a:t>
            </a:r>
            <a:r>
              <a:rPr kumimoji="1" lang="en-US" altLang="ja-JP" baseline="30000" dirty="0" smtClean="0"/>
              <a:t>*1</a:t>
            </a:r>
            <a:endParaRPr kumimoji="1" lang="ja-JP" altLang="en-US" baseline="300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23</a:t>
            </a:fld>
            <a:endParaRPr lang="en-US" dirty="0"/>
          </a:p>
        </p:txBody>
      </p:sp>
      <p:graphicFrame>
        <p:nvGraphicFramePr>
          <p:cNvPr id="4" name="表 3"/>
          <p:cNvGraphicFramePr>
            <a:graphicFrameLocks noGrp="1"/>
          </p:cNvGraphicFramePr>
          <p:nvPr>
            <p:extLst>
              <p:ext uri="{D42A27DB-BD31-4B8C-83A1-F6EECF244321}">
                <p14:modId xmlns:p14="http://schemas.microsoft.com/office/powerpoint/2010/main" val="1098165004"/>
              </p:ext>
            </p:extLst>
          </p:nvPr>
        </p:nvGraphicFramePr>
        <p:xfrm>
          <a:off x="361949" y="1951602"/>
          <a:ext cx="8467257" cy="2905209"/>
        </p:xfrm>
        <a:graphic>
          <a:graphicData uri="http://schemas.openxmlformats.org/drawingml/2006/table">
            <a:tbl>
              <a:tblPr firstRow="1" bandRow="1">
                <a:tableStyleId>{5C22544A-7EE6-4342-B048-85BDC9FD1C3A}</a:tableStyleId>
              </a:tblPr>
              <a:tblGrid>
                <a:gridCol w="2822419"/>
                <a:gridCol w="2822419"/>
                <a:gridCol w="2822419"/>
              </a:tblGrid>
              <a:tr h="968403">
                <a:tc>
                  <a:txBody>
                    <a:bodyPr/>
                    <a:lstStyle/>
                    <a:p>
                      <a:endParaRPr kumimoji="1" lang="ja-JP" altLang="en-US" dirty="0"/>
                    </a:p>
                  </a:txBody>
                  <a:tcPr/>
                </a:tc>
                <a:tc>
                  <a:txBody>
                    <a:bodyPr/>
                    <a:lstStyle/>
                    <a:p>
                      <a:r>
                        <a:rPr kumimoji="1" lang="en-US" altLang="ja-JP" dirty="0" smtClean="0"/>
                        <a:t>Global Map </a:t>
                      </a:r>
                    </a:p>
                    <a:p>
                      <a:r>
                        <a:rPr kumimoji="1" lang="en-US" altLang="ja-JP" dirty="0" smtClean="0"/>
                        <a:t>“user-friendly” </a:t>
                      </a:r>
                    </a:p>
                    <a:p>
                      <a:r>
                        <a:rPr kumimoji="1" lang="en-US" altLang="ja-JP" dirty="0" smtClean="0"/>
                        <a:t>Shapefile</a:t>
                      </a:r>
                      <a:endParaRPr kumimoji="1" lang="ja-JP" altLang="en-US" dirty="0"/>
                    </a:p>
                  </a:txBody>
                  <a:tcPr/>
                </a:tc>
                <a:tc>
                  <a:txBody>
                    <a:bodyPr/>
                    <a:lstStyle/>
                    <a:p>
                      <a:r>
                        <a:rPr kumimoji="1" lang="en-US" altLang="ja-JP" dirty="0" smtClean="0"/>
                        <a:t>Global</a:t>
                      </a:r>
                      <a:r>
                        <a:rPr kumimoji="1" lang="en-US" altLang="ja-JP" baseline="0" dirty="0" smtClean="0"/>
                        <a:t> Map</a:t>
                      </a:r>
                    </a:p>
                    <a:p>
                      <a:r>
                        <a:rPr kumimoji="1" lang="en-US" altLang="ja-JP" baseline="0" dirty="0" smtClean="0"/>
                        <a:t>binary vector tiles</a:t>
                      </a:r>
                    </a:p>
                    <a:p>
                      <a:r>
                        <a:rPr kumimoji="1" lang="en-US" altLang="ja-JP" baseline="0" dirty="0" smtClean="0"/>
                        <a:t>(z=0..9)</a:t>
                      </a:r>
                      <a:endParaRPr kumimoji="1" lang="ja-JP" altLang="en-US" dirty="0"/>
                    </a:p>
                  </a:txBody>
                  <a:tcPr/>
                </a:tc>
              </a:tr>
              <a:tr h="968403">
                <a:tc>
                  <a:txBody>
                    <a:bodyPr/>
                    <a:lstStyle/>
                    <a:p>
                      <a:r>
                        <a:rPr kumimoji="1" lang="en-US" altLang="ja-JP" sz="2400" dirty="0" smtClean="0"/>
                        <a:t>Europe</a:t>
                      </a:r>
                      <a:r>
                        <a:rPr kumimoji="1" lang="en-US" altLang="ja-JP" sz="2400" baseline="30000" dirty="0" smtClean="0"/>
                        <a:t>*2</a:t>
                      </a:r>
                      <a:r>
                        <a:rPr kumimoji="1" lang="en-US" altLang="ja-JP" sz="2400" baseline="0" dirty="0" smtClean="0"/>
                        <a:t> 9.0</a:t>
                      </a:r>
                      <a:endParaRPr kumimoji="1" lang="ja-JP" altLang="en-US" sz="2400" baseline="30000" dirty="0"/>
                    </a:p>
                  </a:txBody>
                  <a:tcPr/>
                </a:tc>
                <a:tc>
                  <a:txBody>
                    <a:bodyPr/>
                    <a:lstStyle/>
                    <a:p>
                      <a:pPr algn="r"/>
                      <a:r>
                        <a:rPr kumimoji="1" lang="en-US" altLang="ja-JP" sz="4800" dirty="0" smtClean="0">
                          <a:solidFill>
                            <a:schemeClr val="bg1">
                              <a:lumMod val="50000"/>
                            </a:schemeClr>
                          </a:solidFill>
                        </a:rPr>
                        <a:t>1.4GB</a:t>
                      </a:r>
                      <a:endParaRPr kumimoji="1" lang="ja-JP" altLang="en-US" sz="4800" dirty="0">
                        <a:solidFill>
                          <a:schemeClr val="bg1">
                            <a:lumMod val="50000"/>
                          </a:schemeClr>
                        </a:solidFill>
                      </a:endParaRPr>
                    </a:p>
                  </a:txBody>
                  <a:tcPr/>
                </a:tc>
                <a:tc>
                  <a:txBody>
                    <a:bodyPr/>
                    <a:lstStyle/>
                    <a:p>
                      <a:pPr algn="r"/>
                      <a:r>
                        <a:rPr kumimoji="1" lang="en-US" altLang="ja-JP" sz="4800" dirty="0" smtClean="0"/>
                        <a:t>470MB</a:t>
                      </a:r>
                      <a:endParaRPr kumimoji="1" lang="ja-JP" altLang="en-US" sz="4800" dirty="0"/>
                    </a:p>
                  </a:txBody>
                  <a:tcPr/>
                </a:tc>
              </a:tr>
              <a:tr h="968403">
                <a:tc>
                  <a:txBody>
                    <a:bodyPr/>
                    <a:lstStyle/>
                    <a:p>
                      <a:r>
                        <a:rPr kumimoji="1" lang="en-US" altLang="ja-JP" sz="2400" u="sng" dirty="0" smtClean="0"/>
                        <a:t>United States 2.0</a:t>
                      </a:r>
                      <a:endParaRPr kumimoji="1" lang="ja-JP" altLang="en-US" sz="2400" u="sng" dirty="0"/>
                    </a:p>
                  </a:txBody>
                  <a:tcPr/>
                </a:tc>
                <a:tc>
                  <a:txBody>
                    <a:bodyPr/>
                    <a:lstStyle/>
                    <a:p>
                      <a:pPr algn="r"/>
                      <a:r>
                        <a:rPr kumimoji="1" lang="en-US" altLang="ja-JP" sz="4800" u="sng" dirty="0" smtClean="0">
                          <a:solidFill>
                            <a:schemeClr val="bg1">
                              <a:lumMod val="50000"/>
                            </a:schemeClr>
                          </a:solidFill>
                        </a:rPr>
                        <a:t>570MB</a:t>
                      </a:r>
                      <a:endParaRPr kumimoji="1" lang="ja-JP" altLang="en-US" sz="4800" u="sng" dirty="0">
                        <a:solidFill>
                          <a:schemeClr val="bg1">
                            <a:lumMod val="50000"/>
                          </a:schemeClr>
                        </a:solidFill>
                      </a:endParaRPr>
                    </a:p>
                  </a:txBody>
                  <a:tcPr/>
                </a:tc>
                <a:tc>
                  <a:txBody>
                    <a:bodyPr/>
                    <a:lstStyle/>
                    <a:p>
                      <a:pPr algn="r"/>
                      <a:r>
                        <a:rPr kumimoji="1" lang="en-US" altLang="ja-JP" sz="4800" u="sng" dirty="0" smtClean="0"/>
                        <a:t>150MB</a:t>
                      </a:r>
                      <a:endParaRPr kumimoji="1" lang="ja-JP" altLang="en-US" sz="4800" u="sng" dirty="0"/>
                    </a:p>
                  </a:txBody>
                  <a:tcPr/>
                </a:tc>
              </a:tr>
            </a:tbl>
          </a:graphicData>
        </a:graphic>
      </p:graphicFrame>
      <p:sp>
        <p:nvSpPr>
          <p:cNvPr id="5" name="テキスト ボックス 4"/>
          <p:cNvSpPr txBox="1"/>
          <p:nvPr/>
        </p:nvSpPr>
        <p:spPr>
          <a:xfrm>
            <a:off x="361949" y="6198256"/>
            <a:ext cx="3549370" cy="523220"/>
          </a:xfrm>
          <a:prstGeom prst="rect">
            <a:avLst/>
          </a:prstGeom>
          <a:noFill/>
        </p:spPr>
        <p:txBody>
          <a:bodyPr wrap="none" rtlCol="0">
            <a:spAutoFit/>
          </a:bodyPr>
          <a:lstStyle/>
          <a:p>
            <a:r>
              <a:rPr kumimoji="1" lang="en-US" altLang="ja-JP" sz="1400" dirty="0" smtClean="0"/>
              <a:t>*1 precision is 2 significant digits for clarity</a:t>
            </a:r>
          </a:p>
          <a:p>
            <a:r>
              <a:rPr kumimoji="1" lang="en-US" altLang="ja-JP" sz="1400" dirty="0" smtClean="0"/>
              <a:t>*2 the area covered by </a:t>
            </a:r>
            <a:r>
              <a:rPr kumimoji="1" lang="en-US" altLang="ja-JP" sz="1400" dirty="0" err="1" smtClean="0"/>
              <a:t>EuroGlobalMap</a:t>
            </a:r>
            <a:r>
              <a:rPr kumimoji="1" lang="en-US" altLang="ja-JP" sz="1400" dirty="0" smtClean="0"/>
              <a:t> 9.0</a:t>
            </a:r>
            <a:endParaRPr kumimoji="1" lang="ja-JP" altLang="en-US" sz="1400" dirty="0"/>
          </a:p>
        </p:txBody>
      </p:sp>
      <p:sp>
        <p:nvSpPr>
          <p:cNvPr id="6" name="テキスト ボックス 5"/>
          <p:cNvSpPr txBox="1"/>
          <p:nvPr/>
        </p:nvSpPr>
        <p:spPr>
          <a:xfrm>
            <a:off x="628650" y="1080825"/>
            <a:ext cx="3775393"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成功！　</a:t>
            </a:r>
            <a:r>
              <a:rPr kumimoji="1" lang="ja-JP" altLang="en-US" sz="2000" smtClean="0">
                <a:solidFill>
                  <a:schemeClr val="bg1">
                    <a:lumMod val="50000"/>
                  </a:schemeClr>
                </a:solidFill>
                <a:latin typeface="Klee Medium" charset="-128"/>
                <a:ea typeface="Klee Medium" charset="-128"/>
                <a:cs typeface="Klee Medium" charset="-128"/>
              </a:rPr>
              <a:t>データサイズが効率的</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9" name="サウンド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96803519"/>
      </p:ext>
    </p:extLst>
  </p:cSld>
  <p:clrMapOvr>
    <a:masterClrMapping/>
  </p:clrMapOvr>
  <p:transition advTm="22719">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998979"/>
          </a:xfrm>
        </p:spPr>
        <p:txBody>
          <a:bodyPr>
            <a:normAutofit/>
          </a:bodyPr>
          <a:lstStyle/>
          <a:p>
            <a:r>
              <a:rPr kumimoji="1" lang="en-US" altLang="ja-JP" dirty="0" smtClean="0"/>
              <a:t>Success </a:t>
            </a:r>
            <a:r>
              <a:rPr kumimoji="1" lang="mr-IN" altLang="ja-JP" dirty="0" smtClean="0"/>
              <a:t>–</a:t>
            </a:r>
            <a:r>
              <a:rPr kumimoji="1" lang="en-US" altLang="ja-JP" dirty="0" smtClean="0"/>
              <a:t> efficient data size</a:t>
            </a:r>
            <a:r>
              <a:rPr kumimoji="1" lang="en-US" altLang="ja-JP" baseline="30000" dirty="0" smtClean="0"/>
              <a:t>*1</a:t>
            </a:r>
            <a:endParaRPr kumimoji="1" lang="ja-JP" altLang="en-US" baseline="300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24</a:t>
            </a:fld>
            <a:endParaRPr lang="en-US" dirty="0"/>
          </a:p>
        </p:txBody>
      </p:sp>
      <p:graphicFrame>
        <p:nvGraphicFramePr>
          <p:cNvPr id="4" name="表 3"/>
          <p:cNvGraphicFramePr>
            <a:graphicFrameLocks noGrp="1"/>
          </p:cNvGraphicFramePr>
          <p:nvPr>
            <p:extLst/>
          </p:nvPr>
        </p:nvGraphicFramePr>
        <p:xfrm>
          <a:off x="361949" y="1951602"/>
          <a:ext cx="8467257" cy="2905209"/>
        </p:xfrm>
        <a:graphic>
          <a:graphicData uri="http://schemas.openxmlformats.org/drawingml/2006/table">
            <a:tbl>
              <a:tblPr firstRow="1" bandRow="1">
                <a:tableStyleId>{5C22544A-7EE6-4342-B048-85BDC9FD1C3A}</a:tableStyleId>
              </a:tblPr>
              <a:tblGrid>
                <a:gridCol w="2822419"/>
                <a:gridCol w="2822419"/>
                <a:gridCol w="2822419"/>
              </a:tblGrid>
              <a:tr h="968403">
                <a:tc>
                  <a:txBody>
                    <a:bodyPr/>
                    <a:lstStyle/>
                    <a:p>
                      <a:endParaRPr kumimoji="1" lang="ja-JP" altLang="en-US" dirty="0"/>
                    </a:p>
                  </a:txBody>
                  <a:tcPr/>
                </a:tc>
                <a:tc>
                  <a:txBody>
                    <a:bodyPr/>
                    <a:lstStyle/>
                    <a:p>
                      <a:r>
                        <a:rPr kumimoji="1" lang="en-US" altLang="ja-JP" dirty="0" smtClean="0"/>
                        <a:t>Global Map </a:t>
                      </a:r>
                    </a:p>
                    <a:p>
                      <a:r>
                        <a:rPr kumimoji="1" lang="en-US" altLang="ja-JP" dirty="0" smtClean="0"/>
                        <a:t>“user-friendly” </a:t>
                      </a:r>
                    </a:p>
                    <a:p>
                      <a:r>
                        <a:rPr kumimoji="1" lang="en-US" altLang="ja-JP" dirty="0" smtClean="0"/>
                        <a:t>Shapefile</a:t>
                      </a:r>
                      <a:endParaRPr kumimoji="1" lang="ja-JP" altLang="en-US" dirty="0"/>
                    </a:p>
                  </a:txBody>
                  <a:tcPr/>
                </a:tc>
                <a:tc>
                  <a:txBody>
                    <a:bodyPr/>
                    <a:lstStyle/>
                    <a:p>
                      <a:r>
                        <a:rPr kumimoji="1" lang="en-US" altLang="ja-JP" dirty="0" smtClean="0"/>
                        <a:t>Global</a:t>
                      </a:r>
                      <a:r>
                        <a:rPr kumimoji="1" lang="en-US" altLang="ja-JP" baseline="0" dirty="0" smtClean="0"/>
                        <a:t> Map</a:t>
                      </a:r>
                    </a:p>
                    <a:p>
                      <a:r>
                        <a:rPr kumimoji="1" lang="en-US" altLang="ja-JP" baseline="0" dirty="0" smtClean="0"/>
                        <a:t>binary vector tiles</a:t>
                      </a:r>
                    </a:p>
                    <a:p>
                      <a:r>
                        <a:rPr kumimoji="1" lang="en-US" altLang="ja-JP" baseline="0" dirty="0" smtClean="0"/>
                        <a:t>(z=0..9)</a:t>
                      </a:r>
                      <a:endParaRPr kumimoji="1" lang="ja-JP" altLang="en-US" dirty="0"/>
                    </a:p>
                  </a:txBody>
                  <a:tcPr/>
                </a:tc>
              </a:tr>
              <a:tr h="968403">
                <a:tc>
                  <a:txBody>
                    <a:bodyPr/>
                    <a:lstStyle/>
                    <a:p>
                      <a:r>
                        <a:rPr kumimoji="1" lang="en-US" altLang="ja-JP" sz="2400" dirty="0" smtClean="0"/>
                        <a:t>Europe</a:t>
                      </a:r>
                      <a:r>
                        <a:rPr kumimoji="1" lang="en-US" altLang="ja-JP" sz="2400" baseline="30000" dirty="0" smtClean="0"/>
                        <a:t>*2</a:t>
                      </a:r>
                      <a:r>
                        <a:rPr kumimoji="1" lang="en-US" altLang="ja-JP" sz="2400" baseline="0" dirty="0" smtClean="0"/>
                        <a:t> 9.0</a:t>
                      </a:r>
                      <a:endParaRPr kumimoji="1" lang="ja-JP" altLang="en-US" sz="2400" baseline="30000" dirty="0"/>
                    </a:p>
                  </a:txBody>
                  <a:tcPr/>
                </a:tc>
                <a:tc>
                  <a:txBody>
                    <a:bodyPr/>
                    <a:lstStyle/>
                    <a:p>
                      <a:pPr algn="r"/>
                      <a:r>
                        <a:rPr kumimoji="1" lang="en-US" altLang="ja-JP" sz="4800" dirty="0" smtClean="0">
                          <a:solidFill>
                            <a:schemeClr val="bg1">
                              <a:lumMod val="50000"/>
                            </a:schemeClr>
                          </a:solidFill>
                        </a:rPr>
                        <a:t>1.4GB</a:t>
                      </a:r>
                      <a:endParaRPr kumimoji="1" lang="ja-JP" altLang="en-US" sz="4800" dirty="0">
                        <a:solidFill>
                          <a:schemeClr val="bg1">
                            <a:lumMod val="50000"/>
                          </a:schemeClr>
                        </a:solidFill>
                      </a:endParaRPr>
                    </a:p>
                  </a:txBody>
                  <a:tcPr/>
                </a:tc>
                <a:tc>
                  <a:txBody>
                    <a:bodyPr/>
                    <a:lstStyle/>
                    <a:p>
                      <a:pPr algn="r"/>
                      <a:r>
                        <a:rPr kumimoji="1" lang="en-US" altLang="ja-JP" sz="4800" dirty="0" smtClean="0"/>
                        <a:t>470MB</a:t>
                      </a:r>
                      <a:endParaRPr kumimoji="1" lang="ja-JP" altLang="en-US" sz="4800" dirty="0"/>
                    </a:p>
                  </a:txBody>
                  <a:tcPr/>
                </a:tc>
              </a:tr>
              <a:tr h="968403">
                <a:tc>
                  <a:txBody>
                    <a:bodyPr/>
                    <a:lstStyle/>
                    <a:p>
                      <a:r>
                        <a:rPr kumimoji="1" lang="en-US" altLang="ja-JP" sz="2400" dirty="0" smtClean="0"/>
                        <a:t>United States 2.0</a:t>
                      </a:r>
                      <a:endParaRPr kumimoji="1" lang="ja-JP" altLang="en-US" sz="2400" dirty="0"/>
                    </a:p>
                  </a:txBody>
                  <a:tcPr/>
                </a:tc>
                <a:tc>
                  <a:txBody>
                    <a:bodyPr/>
                    <a:lstStyle/>
                    <a:p>
                      <a:pPr algn="r"/>
                      <a:r>
                        <a:rPr kumimoji="1" lang="en-US" altLang="ja-JP" sz="4800" dirty="0" smtClean="0">
                          <a:solidFill>
                            <a:schemeClr val="bg1">
                              <a:lumMod val="50000"/>
                            </a:schemeClr>
                          </a:solidFill>
                        </a:rPr>
                        <a:t>570MB</a:t>
                      </a:r>
                      <a:endParaRPr kumimoji="1" lang="ja-JP" altLang="en-US" sz="4800" dirty="0">
                        <a:solidFill>
                          <a:schemeClr val="bg1">
                            <a:lumMod val="50000"/>
                          </a:schemeClr>
                        </a:solidFill>
                      </a:endParaRPr>
                    </a:p>
                  </a:txBody>
                  <a:tcPr/>
                </a:tc>
                <a:tc>
                  <a:txBody>
                    <a:bodyPr/>
                    <a:lstStyle/>
                    <a:p>
                      <a:pPr algn="r"/>
                      <a:r>
                        <a:rPr kumimoji="1" lang="en-US" altLang="ja-JP" sz="4800" dirty="0" smtClean="0"/>
                        <a:t>150MB</a:t>
                      </a:r>
                      <a:endParaRPr kumimoji="1" lang="ja-JP" altLang="en-US" sz="4800" dirty="0"/>
                    </a:p>
                  </a:txBody>
                  <a:tcPr/>
                </a:tc>
              </a:tr>
            </a:tbl>
          </a:graphicData>
        </a:graphic>
      </p:graphicFrame>
      <p:sp>
        <p:nvSpPr>
          <p:cNvPr id="5" name="テキスト ボックス 4"/>
          <p:cNvSpPr txBox="1"/>
          <p:nvPr/>
        </p:nvSpPr>
        <p:spPr>
          <a:xfrm>
            <a:off x="361949" y="6198256"/>
            <a:ext cx="3549370" cy="523220"/>
          </a:xfrm>
          <a:prstGeom prst="rect">
            <a:avLst/>
          </a:prstGeom>
          <a:noFill/>
        </p:spPr>
        <p:txBody>
          <a:bodyPr wrap="none" rtlCol="0">
            <a:spAutoFit/>
          </a:bodyPr>
          <a:lstStyle/>
          <a:p>
            <a:r>
              <a:rPr kumimoji="1" lang="en-US" altLang="ja-JP" sz="1400" dirty="0" smtClean="0"/>
              <a:t>*1 precision is 2 significant digits for clarity</a:t>
            </a:r>
          </a:p>
          <a:p>
            <a:r>
              <a:rPr kumimoji="1" lang="en-US" altLang="ja-JP" sz="1400" dirty="0" smtClean="0"/>
              <a:t>*2 the area covered by </a:t>
            </a:r>
            <a:r>
              <a:rPr kumimoji="1" lang="en-US" altLang="ja-JP" sz="1400" dirty="0" err="1" smtClean="0"/>
              <a:t>EuroGlobalMap</a:t>
            </a:r>
            <a:r>
              <a:rPr kumimoji="1" lang="en-US" altLang="ja-JP" sz="1400" dirty="0" smtClean="0"/>
              <a:t> 9.0</a:t>
            </a:r>
            <a:endParaRPr kumimoji="1" lang="ja-JP" altLang="en-US" sz="1400" dirty="0"/>
          </a:p>
        </p:txBody>
      </p:sp>
      <p:sp>
        <p:nvSpPr>
          <p:cNvPr id="6" name="テキスト ボックス 5"/>
          <p:cNvSpPr txBox="1"/>
          <p:nvPr/>
        </p:nvSpPr>
        <p:spPr>
          <a:xfrm>
            <a:off x="628650" y="1080825"/>
            <a:ext cx="3775393"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成功！　</a:t>
            </a:r>
            <a:r>
              <a:rPr kumimoji="1" lang="ja-JP" altLang="en-US" sz="2000" smtClean="0">
                <a:solidFill>
                  <a:schemeClr val="bg1">
                    <a:lumMod val="50000"/>
                  </a:schemeClr>
                </a:solidFill>
                <a:latin typeface="Klee Medium" charset="-128"/>
                <a:ea typeface="Klee Medium" charset="-128"/>
                <a:cs typeface="Klee Medium" charset="-128"/>
              </a:rPr>
              <a:t>データサイズが効率的</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7" name="テキスト ボックス 6"/>
          <p:cNvSpPr txBox="1"/>
          <p:nvPr/>
        </p:nvSpPr>
        <p:spPr>
          <a:xfrm>
            <a:off x="331367" y="5112035"/>
            <a:ext cx="8497839" cy="830997"/>
          </a:xfrm>
          <a:prstGeom prst="rect">
            <a:avLst/>
          </a:prstGeom>
          <a:solidFill>
            <a:srgbClr val="FFFF00"/>
          </a:solidFill>
        </p:spPr>
        <p:txBody>
          <a:bodyPr wrap="none" rtlCol="0">
            <a:spAutoFit/>
          </a:bodyPr>
          <a:lstStyle/>
          <a:p>
            <a:r>
              <a:rPr kumimoji="1" lang="ja-JP" altLang="en-US" sz="2400" dirty="0" smtClean="0">
                <a:solidFill>
                  <a:srgbClr val="FF0000"/>
                </a:solidFill>
              </a:rPr>
              <a:t>経験則：</a:t>
            </a:r>
            <a:endParaRPr kumimoji="1" lang="en-US" altLang="ja-JP" sz="2400" dirty="0" smtClean="0">
              <a:solidFill>
                <a:srgbClr val="FF0000"/>
              </a:solidFill>
            </a:endParaRPr>
          </a:p>
          <a:p>
            <a:r>
              <a:rPr kumimoji="1" lang="ja-JP" altLang="en-US" sz="2400" dirty="0" smtClean="0">
                <a:solidFill>
                  <a:srgbClr val="FF0000"/>
                </a:solidFill>
              </a:rPr>
              <a:t>バイナリベクトルタイルの生データは</a:t>
            </a:r>
            <a:r>
              <a:rPr kumimoji="1" lang="en-US" altLang="ja-JP" sz="2400" dirty="0" smtClean="0">
                <a:solidFill>
                  <a:srgbClr val="FF0000"/>
                </a:solidFill>
              </a:rPr>
              <a:t> Shapefile </a:t>
            </a:r>
            <a:r>
              <a:rPr kumimoji="1" lang="ja-JP" altLang="en-US" sz="2400" dirty="0" smtClean="0">
                <a:solidFill>
                  <a:srgbClr val="FF0000"/>
                </a:solidFill>
              </a:rPr>
              <a:t>のデータの約</a:t>
            </a:r>
            <a:r>
              <a:rPr kumimoji="1" lang="en-US" altLang="ja-JP" sz="2400" dirty="0" smtClean="0">
                <a:solidFill>
                  <a:srgbClr val="FF0000"/>
                </a:solidFill>
              </a:rPr>
              <a:t>1/3</a:t>
            </a:r>
            <a:endParaRPr kumimoji="1" lang="ja-JP" altLang="en-US" sz="2400" dirty="0">
              <a:solidFill>
                <a:srgbClr val="FF0000"/>
              </a:solidFill>
            </a:endParaRPr>
          </a:p>
        </p:txBody>
      </p:sp>
      <p:pic>
        <p:nvPicPr>
          <p:cNvPr id="10" name="サウンド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836243949"/>
      </p:ext>
    </p:extLst>
  </p:cSld>
  <p:clrMapOvr>
    <a:masterClrMapping/>
  </p:clrMapOvr>
  <p:transition advTm="50947">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角丸四角形吹き出し 25"/>
          <p:cNvSpPr/>
          <p:nvPr/>
        </p:nvSpPr>
        <p:spPr>
          <a:xfrm>
            <a:off x="384357" y="3893846"/>
            <a:ext cx="4517843" cy="2562616"/>
          </a:xfrm>
          <a:prstGeom prst="wedgeRoundRectCallout">
            <a:avLst>
              <a:gd name="adj1" fmla="val -28357"/>
              <a:gd name="adj2" fmla="val -86323"/>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スライド番号プレースホルダー 1"/>
          <p:cNvSpPr>
            <a:spLocks noGrp="1"/>
          </p:cNvSpPr>
          <p:nvPr>
            <p:ph type="sldNum" sz="quarter" idx="12"/>
          </p:nvPr>
        </p:nvSpPr>
        <p:spPr/>
        <p:txBody>
          <a:bodyPr/>
          <a:lstStyle/>
          <a:p>
            <a:fld id="{D57F1E4F-1CFF-5643-939E-217C01CDF565}" type="slidenum">
              <a:rPr lang="en-US" smtClean="0"/>
              <a:pPr/>
              <a:t>25</a:t>
            </a:fld>
            <a:endParaRPr lang="en-US" dirty="0"/>
          </a:p>
        </p:txBody>
      </p:sp>
      <p:pic>
        <p:nvPicPr>
          <p:cNvPr id="4" name="図 3"/>
          <p:cNvPicPr>
            <a:picLocks noChangeAspect="1"/>
          </p:cNvPicPr>
          <p:nvPr/>
        </p:nvPicPr>
        <p:blipFill>
          <a:blip r:embed="rId5"/>
          <a:stretch>
            <a:fillRect/>
          </a:stretch>
        </p:blipFill>
        <p:spPr>
          <a:xfrm>
            <a:off x="0" y="0"/>
            <a:ext cx="9144000" cy="941948"/>
          </a:xfrm>
          <a:prstGeom prst="rect">
            <a:avLst/>
          </a:prstGeom>
        </p:spPr>
      </p:pic>
      <p:sp>
        <p:nvSpPr>
          <p:cNvPr id="5" name="テキスト ボックス 4"/>
          <p:cNvSpPr txBox="1"/>
          <p:nvPr/>
        </p:nvSpPr>
        <p:spPr>
          <a:xfrm>
            <a:off x="180509" y="915902"/>
            <a:ext cx="8782982" cy="461665"/>
          </a:xfrm>
          <a:prstGeom prst="rect">
            <a:avLst/>
          </a:prstGeom>
          <a:noFill/>
        </p:spPr>
        <p:txBody>
          <a:bodyPr wrap="none" rtlCol="0">
            <a:spAutoFit/>
          </a:bodyPr>
          <a:lstStyle/>
          <a:p>
            <a:r>
              <a:rPr kumimoji="1" lang="en-US" altLang="ja-JP" sz="2400" dirty="0" smtClean="0"/>
              <a:t>Display the binary vector tile data using “</a:t>
            </a:r>
            <a:r>
              <a:rPr kumimoji="1" lang="en-US" altLang="ja-JP" sz="2400" dirty="0" err="1" smtClean="0"/>
              <a:t>Mapbox</a:t>
            </a:r>
            <a:r>
              <a:rPr kumimoji="1" lang="en-US" altLang="ja-JP" sz="2400" dirty="0" smtClean="0"/>
              <a:t> GL JS” library</a:t>
            </a:r>
            <a:endParaRPr kumimoji="1" lang="ja-JP" altLang="en-US" sz="2400" dirty="0"/>
          </a:p>
        </p:txBody>
      </p:sp>
      <p:sp>
        <p:nvSpPr>
          <p:cNvPr id="6" name="角丸四角形 5"/>
          <p:cNvSpPr/>
          <p:nvPr/>
        </p:nvSpPr>
        <p:spPr>
          <a:xfrm>
            <a:off x="2805347" y="2135769"/>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gm{country}{version}.html</a:t>
            </a:r>
            <a:endParaRPr kumimoji="1" lang="ja-JP" altLang="en-US" baseline="30000" dirty="0"/>
          </a:p>
        </p:txBody>
      </p:sp>
      <p:pic>
        <p:nvPicPr>
          <p:cNvPr id="7" name="図 6"/>
          <p:cNvPicPr>
            <a:picLocks noChangeAspect="1"/>
          </p:cNvPicPr>
          <p:nvPr/>
        </p:nvPicPr>
        <p:blipFill>
          <a:blip r:embed="rId6"/>
          <a:stretch>
            <a:fillRect/>
          </a:stretch>
        </p:blipFill>
        <p:spPr>
          <a:xfrm>
            <a:off x="6172747" y="1800691"/>
            <a:ext cx="2864926" cy="2679388"/>
          </a:xfrm>
          <a:prstGeom prst="rect">
            <a:avLst/>
          </a:prstGeom>
        </p:spPr>
      </p:pic>
      <p:sp>
        <p:nvSpPr>
          <p:cNvPr id="9" name="テキスト ボックス 8"/>
          <p:cNvSpPr txBox="1"/>
          <p:nvPr/>
        </p:nvSpPr>
        <p:spPr>
          <a:xfrm>
            <a:off x="967680" y="2568738"/>
            <a:ext cx="928459" cy="369332"/>
          </a:xfrm>
          <a:prstGeom prst="rect">
            <a:avLst/>
          </a:prstGeom>
          <a:noFill/>
        </p:spPr>
        <p:txBody>
          <a:bodyPr wrap="none" rtlCol="0">
            <a:spAutoFit/>
          </a:bodyPr>
          <a:lstStyle/>
          <a:p>
            <a:r>
              <a:rPr kumimoji="1" lang="en-US" altLang="ja-JP" dirty="0" err="1" smtClean="0">
                <a:solidFill>
                  <a:srgbClr val="FF0000"/>
                </a:solidFill>
              </a:rPr>
              <a:t>style.rb</a:t>
            </a:r>
            <a:endParaRPr kumimoji="1" lang="ja-JP" altLang="en-US" dirty="0">
              <a:solidFill>
                <a:srgbClr val="FF0000"/>
              </a:solidFill>
            </a:endParaRPr>
          </a:p>
        </p:txBody>
      </p:sp>
      <p:sp>
        <p:nvSpPr>
          <p:cNvPr id="10" name="角丸四角形 9"/>
          <p:cNvSpPr/>
          <p:nvPr/>
        </p:nvSpPr>
        <p:spPr>
          <a:xfrm>
            <a:off x="2805347" y="3197081"/>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gm{country}{version}.</a:t>
            </a:r>
            <a:r>
              <a:rPr kumimoji="1" lang="en-US" altLang="ja-JP" dirty="0" err="1" smtClean="0"/>
              <a:t>json</a:t>
            </a:r>
            <a:r>
              <a:rPr kumimoji="1" lang="en-US" altLang="ja-JP" dirty="0" smtClean="0"/>
              <a:t> </a:t>
            </a:r>
            <a:r>
              <a:rPr kumimoji="1" lang="en-US" altLang="ja-JP" baseline="30000" dirty="0" smtClean="0"/>
              <a:t>*1</a:t>
            </a:r>
            <a:endParaRPr kumimoji="1" lang="ja-JP" altLang="en-US" baseline="30000" dirty="0"/>
          </a:p>
        </p:txBody>
      </p:sp>
      <p:sp>
        <p:nvSpPr>
          <p:cNvPr id="11" name="テキスト ボックス 10"/>
          <p:cNvSpPr txBox="1"/>
          <p:nvPr/>
        </p:nvSpPr>
        <p:spPr>
          <a:xfrm>
            <a:off x="314794" y="6456462"/>
            <a:ext cx="4424353" cy="307777"/>
          </a:xfrm>
          <a:prstGeom prst="rect">
            <a:avLst/>
          </a:prstGeom>
          <a:noFill/>
        </p:spPr>
        <p:txBody>
          <a:bodyPr wrap="none" rtlCol="0">
            <a:spAutoFit/>
          </a:bodyPr>
          <a:lstStyle/>
          <a:p>
            <a:r>
              <a:rPr kumimoji="1" lang="en-US" altLang="ja-JP" sz="1400" dirty="0" smtClean="0"/>
              <a:t>*</a:t>
            </a:r>
            <a:r>
              <a:rPr kumimoji="1" lang="en-US" altLang="ja-JP" sz="1400" dirty="0"/>
              <a:t>1 </a:t>
            </a:r>
            <a:r>
              <a:rPr kumimoji="1" lang="en-US" altLang="ja-JP" sz="1400" dirty="0">
                <a:hlinkClick r:id="rId7"/>
              </a:rPr>
              <a:t>https://www.mapbox.com/mapbox-gl-js/style-spec</a:t>
            </a:r>
            <a:r>
              <a:rPr kumimoji="1" lang="en-US" altLang="ja-JP" sz="1400" dirty="0" smtClean="0">
                <a:hlinkClick r:id="rId7"/>
              </a:rPr>
              <a:t>/</a:t>
            </a:r>
            <a:r>
              <a:rPr kumimoji="1" lang="en-US" altLang="ja-JP" sz="1400" dirty="0" smtClean="0"/>
              <a:t> </a:t>
            </a:r>
          </a:p>
        </p:txBody>
      </p:sp>
      <p:cxnSp>
        <p:nvCxnSpPr>
          <p:cNvPr id="13" name="直線矢印コネクタ 12"/>
          <p:cNvCxnSpPr>
            <a:stCxn id="9" idx="3"/>
            <a:endCxn id="6" idx="1"/>
          </p:cNvCxnSpPr>
          <p:nvPr/>
        </p:nvCxnSpPr>
        <p:spPr>
          <a:xfrm flipV="1">
            <a:off x="1896139" y="2444587"/>
            <a:ext cx="909208" cy="308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p:cNvCxnSpPr>
            <a:stCxn id="9" idx="3"/>
            <a:endCxn id="10" idx="1"/>
          </p:cNvCxnSpPr>
          <p:nvPr/>
        </p:nvCxnSpPr>
        <p:spPr>
          <a:xfrm>
            <a:off x="1896139" y="2753404"/>
            <a:ext cx="909208" cy="752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3"/>
          </p:cNvCxnSpPr>
          <p:nvPr/>
        </p:nvCxnSpPr>
        <p:spPr>
          <a:xfrm flipV="1">
            <a:off x="5903314" y="2444586"/>
            <a:ext cx="5546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10" idx="0"/>
            <a:endCxn id="6" idx="2"/>
          </p:cNvCxnSpPr>
          <p:nvPr/>
        </p:nvCxnSpPr>
        <p:spPr>
          <a:xfrm flipV="1">
            <a:off x="4354331" y="2753404"/>
            <a:ext cx="0" cy="443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5" name="図 24"/>
          <p:cNvPicPr>
            <a:picLocks noChangeAspect="1"/>
          </p:cNvPicPr>
          <p:nvPr/>
        </p:nvPicPr>
        <p:blipFill>
          <a:blip r:embed="rId8"/>
          <a:stretch>
            <a:fillRect/>
          </a:stretch>
        </p:blipFill>
        <p:spPr>
          <a:xfrm>
            <a:off x="793750" y="4198647"/>
            <a:ext cx="3333357" cy="2219194"/>
          </a:xfrm>
          <a:prstGeom prst="rect">
            <a:avLst/>
          </a:prstGeom>
        </p:spPr>
      </p:pic>
      <p:sp>
        <p:nvSpPr>
          <p:cNvPr id="27" name="テキスト ボックス 26"/>
          <p:cNvSpPr txBox="1"/>
          <p:nvPr/>
        </p:nvSpPr>
        <p:spPr>
          <a:xfrm>
            <a:off x="782535" y="3891224"/>
            <a:ext cx="3366627" cy="307777"/>
          </a:xfrm>
          <a:prstGeom prst="rect">
            <a:avLst/>
          </a:prstGeom>
          <a:noFill/>
        </p:spPr>
        <p:txBody>
          <a:bodyPr wrap="none" rtlCol="0">
            <a:spAutoFit/>
          </a:bodyPr>
          <a:lstStyle/>
          <a:p>
            <a:r>
              <a:rPr kumimoji="1" lang="en-US" altLang="ja-JP" sz="1400" dirty="0" smtClean="0"/>
              <a:t>e.g. styling and ordering of polygon data</a:t>
            </a:r>
            <a:endParaRPr kumimoji="1" lang="ja-JP" altLang="en-US" sz="1400" dirty="0"/>
          </a:p>
        </p:txBody>
      </p:sp>
      <p:sp>
        <p:nvSpPr>
          <p:cNvPr id="21" name="テキスト ボックス 20"/>
          <p:cNvSpPr txBox="1"/>
          <p:nvPr/>
        </p:nvSpPr>
        <p:spPr>
          <a:xfrm>
            <a:off x="180509" y="1365377"/>
            <a:ext cx="72266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このバイナリベクトルタイルデータを</a:t>
            </a:r>
            <a:r>
              <a:rPr kumimoji="1" lang="en-US" altLang="ja-JP" sz="2000" dirty="0" smtClean="0">
                <a:solidFill>
                  <a:schemeClr val="bg1">
                    <a:lumMod val="50000"/>
                  </a:schemeClr>
                </a:solidFill>
                <a:latin typeface="Klee Medium" charset="-128"/>
                <a:ea typeface="Klee Medium" charset="-128"/>
                <a:cs typeface="Klee Medium" charset="-128"/>
              </a:rPr>
              <a:t> </a:t>
            </a:r>
            <a:r>
              <a:rPr kumimoji="1" lang="en-US" altLang="ja-JP" sz="2000" dirty="0" err="1" smtClean="0">
                <a:solidFill>
                  <a:schemeClr val="bg1">
                    <a:lumMod val="50000"/>
                  </a:schemeClr>
                </a:solidFill>
                <a:latin typeface="Klee Medium" charset="-128"/>
                <a:ea typeface="Klee Medium" charset="-128"/>
                <a:cs typeface="Klee Medium" charset="-128"/>
              </a:rPr>
              <a:t>Mapbox</a:t>
            </a:r>
            <a:r>
              <a:rPr kumimoji="1" lang="en-US" altLang="ja-JP" sz="2000" dirty="0" smtClean="0">
                <a:solidFill>
                  <a:schemeClr val="bg1">
                    <a:lumMod val="50000"/>
                  </a:schemeClr>
                </a:solidFill>
                <a:latin typeface="Klee Medium" charset="-128"/>
                <a:ea typeface="Klee Medium" charset="-128"/>
                <a:cs typeface="Klee Medium" charset="-128"/>
              </a:rPr>
              <a:t> GL JS </a:t>
            </a:r>
            <a:r>
              <a:rPr kumimoji="1" lang="ja-JP" altLang="en-US" sz="2000" dirty="0" smtClean="0">
                <a:solidFill>
                  <a:schemeClr val="bg1">
                    <a:lumMod val="50000"/>
                  </a:schemeClr>
                </a:solidFill>
                <a:latin typeface="Klee Medium" charset="-128"/>
                <a:ea typeface="Klee Medium" charset="-128"/>
                <a:cs typeface="Klee Medium" charset="-128"/>
              </a:rPr>
              <a:t>で表示</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582847708"/>
      </p:ext>
    </p:extLst>
  </p:cSld>
  <p:clrMapOvr>
    <a:masterClrMapping/>
  </p:clrMapOvr>
  <p:transition advTm="7244">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角丸四角形吹き出し 25"/>
          <p:cNvSpPr/>
          <p:nvPr/>
        </p:nvSpPr>
        <p:spPr>
          <a:xfrm>
            <a:off x="384357" y="3893846"/>
            <a:ext cx="4517843" cy="2562616"/>
          </a:xfrm>
          <a:prstGeom prst="wedgeRoundRectCallout">
            <a:avLst>
              <a:gd name="adj1" fmla="val -28357"/>
              <a:gd name="adj2" fmla="val -86323"/>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スライド番号プレースホルダー 1"/>
          <p:cNvSpPr>
            <a:spLocks noGrp="1"/>
          </p:cNvSpPr>
          <p:nvPr>
            <p:ph type="sldNum" sz="quarter" idx="12"/>
          </p:nvPr>
        </p:nvSpPr>
        <p:spPr/>
        <p:txBody>
          <a:bodyPr/>
          <a:lstStyle/>
          <a:p>
            <a:fld id="{D57F1E4F-1CFF-5643-939E-217C01CDF565}" type="slidenum">
              <a:rPr lang="en-US" smtClean="0"/>
              <a:pPr/>
              <a:t>26</a:t>
            </a:fld>
            <a:endParaRPr lang="en-US" dirty="0"/>
          </a:p>
        </p:txBody>
      </p:sp>
      <p:pic>
        <p:nvPicPr>
          <p:cNvPr id="4" name="図 3"/>
          <p:cNvPicPr>
            <a:picLocks noChangeAspect="1"/>
          </p:cNvPicPr>
          <p:nvPr/>
        </p:nvPicPr>
        <p:blipFill>
          <a:blip r:embed="rId5"/>
          <a:stretch>
            <a:fillRect/>
          </a:stretch>
        </p:blipFill>
        <p:spPr>
          <a:xfrm>
            <a:off x="0" y="0"/>
            <a:ext cx="9144000" cy="941948"/>
          </a:xfrm>
          <a:prstGeom prst="rect">
            <a:avLst/>
          </a:prstGeom>
        </p:spPr>
      </p:pic>
      <p:sp>
        <p:nvSpPr>
          <p:cNvPr id="5" name="テキスト ボックス 4"/>
          <p:cNvSpPr txBox="1"/>
          <p:nvPr/>
        </p:nvSpPr>
        <p:spPr>
          <a:xfrm>
            <a:off x="180509" y="915902"/>
            <a:ext cx="8782982" cy="461665"/>
          </a:xfrm>
          <a:prstGeom prst="rect">
            <a:avLst/>
          </a:prstGeom>
          <a:noFill/>
        </p:spPr>
        <p:txBody>
          <a:bodyPr wrap="none" rtlCol="0">
            <a:spAutoFit/>
          </a:bodyPr>
          <a:lstStyle/>
          <a:p>
            <a:r>
              <a:rPr kumimoji="1" lang="en-US" altLang="ja-JP" sz="2400" dirty="0" smtClean="0"/>
              <a:t>Display the binary vector tile data using “</a:t>
            </a:r>
            <a:r>
              <a:rPr kumimoji="1" lang="en-US" altLang="ja-JP" sz="2400" dirty="0" err="1" smtClean="0"/>
              <a:t>Mapbox</a:t>
            </a:r>
            <a:r>
              <a:rPr kumimoji="1" lang="en-US" altLang="ja-JP" sz="2400" dirty="0" smtClean="0"/>
              <a:t> GL JS” library</a:t>
            </a:r>
            <a:endParaRPr kumimoji="1" lang="ja-JP" altLang="en-US" sz="2400" dirty="0"/>
          </a:p>
        </p:txBody>
      </p:sp>
      <p:sp>
        <p:nvSpPr>
          <p:cNvPr id="6" name="角丸四角形 5"/>
          <p:cNvSpPr/>
          <p:nvPr/>
        </p:nvSpPr>
        <p:spPr>
          <a:xfrm>
            <a:off x="2805347" y="2135769"/>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gm{country}{version}.html</a:t>
            </a:r>
            <a:endParaRPr kumimoji="1" lang="ja-JP" altLang="en-US" baseline="30000" dirty="0"/>
          </a:p>
        </p:txBody>
      </p:sp>
      <p:pic>
        <p:nvPicPr>
          <p:cNvPr id="7" name="図 6"/>
          <p:cNvPicPr>
            <a:picLocks noChangeAspect="1"/>
          </p:cNvPicPr>
          <p:nvPr/>
        </p:nvPicPr>
        <p:blipFill>
          <a:blip r:embed="rId6"/>
          <a:stretch>
            <a:fillRect/>
          </a:stretch>
        </p:blipFill>
        <p:spPr>
          <a:xfrm>
            <a:off x="6172747" y="1800691"/>
            <a:ext cx="2864926" cy="2679388"/>
          </a:xfrm>
          <a:prstGeom prst="rect">
            <a:avLst/>
          </a:prstGeom>
        </p:spPr>
      </p:pic>
      <p:sp>
        <p:nvSpPr>
          <p:cNvPr id="9" name="テキスト ボックス 8"/>
          <p:cNvSpPr txBox="1"/>
          <p:nvPr/>
        </p:nvSpPr>
        <p:spPr>
          <a:xfrm>
            <a:off x="967680" y="2568738"/>
            <a:ext cx="928459" cy="369332"/>
          </a:xfrm>
          <a:prstGeom prst="rect">
            <a:avLst/>
          </a:prstGeom>
          <a:noFill/>
        </p:spPr>
        <p:txBody>
          <a:bodyPr wrap="none" rtlCol="0">
            <a:spAutoFit/>
          </a:bodyPr>
          <a:lstStyle/>
          <a:p>
            <a:r>
              <a:rPr kumimoji="1" lang="en-US" altLang="ja-JP" dirty="0" err="1" smtClean="0">
                <a:solidFill>
                  <a:srgbClr val="FF0000"/>
                </a:solidFill>
              </a:rPr>
              <a:t>style.rb</a:t>
            </a:r>
            <a:endParaRPr kumimoji="1" lang="ja-JP" altLang="en-US" dirty="0">
              <a:solidFill>
                <a:srgbClr val="FF0000"/>
              </a:solidFill>
            </a:endParaRPr>
          </a:p>
        </p:txBody>
      </p:sp>
      <p:sp>
        <p:nvSpPr>
          <p:cNvPr id="10" name="角丸四角形 9"/>
          <p:cNvSpPr/>
          <p:nvPr/>
        </p:nvSpPr>
        <p:spPr>
          <a:xfrm>
            <a:off x="2805347" y="3197081"/>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gm{country}{version}.</a:t>
            </a:r>
            <a:r>
              <a:rPr kumimoji="1" lang="en-US" altLang="ja-JP" dirty="0" err="1" smtClean="0"/>
              <a:t>json</a:t>
            </a:r>
            <a:r>
              <a:rPr kumimoji="1" lang="en-US" altLang="ja-JP" dirty="0" smtClean="0"/>
              <a:t> </a:t>
            </a:r>
            <a:r>
              <a:rPr kumimoji="1" lang="en-US" altLang="ja-JP" baseline="30000" dirty="0" smtClean="0"/>
              <a:t>*1</a:t>
            </a:r>
            <a:endParaRPr kumimoji="1" lang="ja-JP" altLang="en-US" baseline="30000" dirty="0"/>
          </a:p>
        </p:txBody>
      </p:sp>
      <p:sp>
        <p:nvSpPr>
          <p:cNvPr id="11" name="テキスト ボックス 10"/>
          <p:cNvSpPr txBox="1"/>
          <p:nvPr/>
        </p:nvSpPr>
        <p:spPr>
          <a:xfrm>
            <a:off x="314794" y="6456462"/>
            <a:ext cx="4424353" cy="307777"/>
          </a:xfrm>
          <a:prstGeom prst="rect">
            <a:avLst/>
          </a:prstGeom>
          <a:noFill/>
        </p:spPr>
        <p:txBody>
          <a:bodyPr wrap="none" rtlCol="0">
            <a:spAutoFit/>
          </a:bodyPr>
          <a:lstStyle/>
          <a:p>
            <a:r>
              <a:rPr kumimoji="1" lang="en-US" altLang="ja-JP" sz="1400" dirty="0" smtClean="0"/>
              <a:t>*</a:t>
            </a:r>
            <a:r>
              <a:rPr kumimoji="1" lang="en-US" altLang="ja-JP" sz="1400" dirty="0"/>
              <a:t>1 </a:t>
            </a:r>
            <a:r>
              <a:rPr kumimoji="1" lang="en-US" altLang="ja-JP" sz="1400" dirty="0">
                <a:hlinkClick r:id="rId7"/>
              </a:rPr>
              <a:t>https://www.mapbox.com/mapbox-gl-js/style-spec</a:t>
            </a:r>
            <a:r>
              <a:rPr kumimoji="1" lang="en-US" altLang="ja-JP" sz="1400" dirty="0" smtClean="0">
                <a:hlinkClick r:id="rId7"/>
              </a:rPr>
              <a:t>/</a:t>
            </a:r>
            <a:r>
              <a:rPr kumimoji="1" lang="en-US" altLang="ja-JP" sz="1400" dirty="0" smtClean="0"/>
              <a:t> </a:t>
            </a:r>
          </a:p>
        </p:txBody>
      </p:sp>
      <p:cxnSp>
        <p:nvCxnSpPr>
          <p:cNvPr id="13" name="直線矢印コネクタ 12"/>
          <p:cNvCxnSpPr>
            <a:stCxn id="9" idx="3"/>
            <a:endCxn id="6" idx="1"/>
          </p:cNvCxnSpPr>
          <p:nvPr/>
        </p:nvCxnSpPr>
        <p:spPr>
          <a:xfrm flipV="1">
            <a:off x="1896139" y="2444587"/>
            <a:ext cx="909208" cy="308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p:cNvCxnSpPr>
            <a:stCxn id="9" idx="3"/>
            <a:endCxn id="10" idx="1"/>
          </p:cNvCxnSpPr>
          <p:nvPr/>
        </p:nvCxnSpPr>
        <p:spPr>
          <a:xfrm>
            <a:off x="1896139" y="2753404"/>
            <a:ext cx="909208" cy="752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3"/>
          </p:cNvCxnSpPr>
          <p:nvPr/>
        </p:nvCxnSpPr>
        <p:spPr>
          <a:xfrm flipV="1">
            <a:off x="5903314" y="2444586"/>
            <a:ext cx="5546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10" idx="0"/>
            <a:endCxn id="6" idx="2"/>
          </p:cNvCxnSpPr>
          <p:nvPr/>
        </p:nvCxnSpPr>
        <p:spPr>
          <a:xfrm flipV="1">
            <a:off x="4354331" y="2753404"/>
            <a:ext cx="0" cy="443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5" name="図 24"/>
          <p:cNvPicPr>
            <a:picLocks noChangeAspect="1"/>
          </p:cNvPicPr>
          <p:nvPr/>
        </p:nvPicPr>
        <p:blipFill>
          <a:blip r:embed="rId8"/>
          <a:stretch>
            <a:fillRect/>
          </a:stretch>
        </p:blipFill>
        <p:spPr>
          <a:xfrm>
            <a:off x="793750" y="4198647"/>
            <a:ext cx="3333357" cy="2219194"/>
          </a:xfrm>
          <a:prstGeom prst="rect">
            <a:avLst/>
          </a:prstGeom>
        </p:spPr>
      </p:pic>
      <p:sp>
        <p:nvSpPr>
          <p:cNvPr id="27" name="テキスト ボックス 26"/>
          <p:cNvSpPr txBox="1"/>
          <p:nvPr/>
        </p:nvSpPr>
        <p:spPr>
          <a:xfrm>
            <a:off x="782535" y="3891224"/>
            <a:ext cx="3366627" cy="307777"/>
          </a:xfrm>
          <a:prstGeom prst="rect">
            <a:avLst/>
          </a:prstGeom>
          <a:noFill/>
        </p:spPr>
        <p:txBody>
          <a:bodyPr wrap="none" rtlCol="0">
            <a:spAutoFit/>
          </a:bodyPr>
          <a:lstStyle/>
          <a:p>
            <a:r>
              <a:rPr kumimoji="1" lang="en-US" altLang="ja-JP" sz="1400" dirty="0" smtClean="0"/>
              <a:t>e.g. styling and ordering of polygon data</a:t>
            </a:r>
            <a:endParaRPr kumimoji="1" lang="ja-JP" altLang="en-US" sz="1400" dirty="0"/>
          </a:p>
        </p:txBody>
      </p:sp>
      <p:sp>
        <p:nvSpPr>
          <p:cNvPr id="21" name="テキスト ボックス 20"/>
          <p:cNvSpPr txBox="1"/>
          <p:nvPr/>
        </p:nvSpPr>
        <p:spPr>
          <a:xfrm>
            <a:off x="180509" y="1365377"/>
            <a:ext cx="72266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このバイナリベクトルタイルデータを</a:t>
            </a:r>
            <a:r>
              <a:rPr kumimoji="1" lang="en-US" altLang="ja-JP" sz="2000" dirty="0" smtClean="0">
                <a:solidFill>
                  <a:schemeClr val="bg1">
                    <a:lumMod val="50000"/>
                  </a:schemeClr>
                </a:solidFill>
                <a:latin typeface="Klee Medium" charset="-128"/>
                <a:ea typeface="Klee Medium" charset="-128"/>
                <a:cs typeface="Klee Medium" charset="-128"/>
              </a:rPr>
              <a:t> </a:t>
            </a:r>
            <a:r>
              <a:rPr kumimoji="1" lang="en-US" altLang="ja-JP" sz="2000" dirty="0" err="1" smtClean="0">
                <a:solidFill>
                  <a:schemeClr val="bg1">
                    <a:lumMod val="50000"/>
                  </a:schemeClr>
                </a:solidFill>
                <a:latin typeface="Klee Medium" charset="-128"/>
                <a:ea typeface="Klee Medium" charset="-128"/>
                <a:cs typeface="Klee Medium" charset="-128"/>
              </a:rPr>
              <a:t>Mapbox</a:t>
            </a:r>
            <a:r>
              <a:rPr kumimoji="1" lang="en-US" altLang="ja-JP" sz="2000" dirty="0" smtClean="0">
                <a:solidFill>
                  <a:schemeClr val="bg1">
                    <a:lumMod val="50000"/>
                  </a:schemeClr>
                </a:solidFill>
                <a:latin typeface="Klee Medium" charset="-128"/>
                <a:ea typeface="Klee Medium" charset="-128"/>
                <a:cs typeface="Klee Medium" charset="-128"/>
              </a:rPr>
              <a:t> GL JS </a:t>
            </a:r>
            <a:r>
              <a:rPr kumimoji="1" lang="ja-JP" altLang="en-US" sz="2000" dirty="0" smtClean="0">
                <a:solidFill>
                  <a:schemeClr val="bg1">
                    <a:lumMod val="50000"/>
                  </a:schemeClr>
                </a:solidFill>
                <a:latin typeface="Klee Medium" charset="-128"/>
                <a:ea typeface="Klee Medium" charset="-128"/>
                <a:cs typeface="Klee Medium" charset="-128"/>
              </a:rPr>
              <a:t>で表示</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18" name="円/楕円 17"/>
          <p:cNvSpPr/>
          <p:nvPr/>
        </p:nvSpPr>
        <p:spPr>
          <a:xfrm>
            <a:off x="-26074" y="492709"/>
            <a:ext cx="2503268" cy="499114"/>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945215220"/>
      </p:ext>
    </p:extLst>
  </p:cSld>
  <p:clrMapOvr>
    <a:masterClrMapping/>
  </p:clrMapOvr>
  <p:transition advTm="6781">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角丸四角形吹き出し 25"/>
          <p:cNvSpPr/>
          <p:nvPr/>
        </p:nvSpPr>
        <p:spPr>
          <a:xfrm>
            <a:off x="384357" y="3893846"/>
            <a:ext cx="4517843" cy="2562616"/>
          </a:xfrm>
          <a:prstGeom prst="wedgeRoundRectCallout">
            <a:avLst>
              <a:gd name="adj1" fmla="val -28357"/>
              <a:gd name="adj2" fmla="val -86323"/>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スライド番号プレースホルダー 1"/>
          <p:cNvSpPr>
            <a:spLocks noGrp="1"/>
          </p:cNvSpPr>
          <p:nvPr>
            <p:ph type="sldNum" sz="quarter" idx="12"/>
          </p:nvPr>
        </p:nvSpPr>
        <p:spPr/>
        <p:txBody>
          <a:bodyPr/>
          <a:lstStyle/>
          <a:p>
            <a:fld id="{D57F1E4F-1CFF-5643-939E-217C01CDF565}" type="slidenum">
              <a:rPr lang="en-US" smtClean="0"/>
              <a:pPr/>
              <a:t>27</a:t>
            </a:fld>
            <a:endParaRPr lang="en-US" dirty="0"/>
          </a:p>
        </p:txBody>
      </p:sp>
      <p:pic>
        <p:nvPicPr>
          <p:cNvPr id="4" name="図 3"/>
          <p:cNvPicPr>
            <a:picLocks noChangeAspect="1"/>
          </p:cNvPicPr>
          <p:nvPr/>
        </p:nvPicPr>
        <p:blipFill>
          <a:blip r:embed="rId5"/>
          <a:stretch>
            <a:fillRect/>
          </a:stretch>
        </p:blipFill>
        <p:spPr>
          <a:xfrm>
            <a:off x="0" y="0"/>
            <a:ext cx="9144000" cy="941948"/>
          </a:xfrm>
          <a:prstGeom prst="rect">
            <a:avLst/>
          </a:prstGeom>
        </p:spPr>
      </p:pic>
      <p:sp>
        <p:nvSpPr>
          <p:cNvPr id="5" name="テキスト ボックス 4"/>
          <p:cNvSpPr txBox="1"/>
          <p:nvPr/>
        </p:nvSpPr>
        <p:spPr>
          <a:xfrm>
            <a:off x="180509" y="915902"/>
            <a:ext cx="8782982" cy="461665"/>
          </a:xfrm>
          <a:prstGeom prst="rect">
            <a:avLst/>
          </a:prstGeom>
          <a:noFill/>
        </p:spPr>
        <p:txBody>
          <a:bodyPr wrap="none" rtlCol="0">
            <a:spAutoFit/>
          </a:bodyPr>
          <a:lstStyle/>
          <a:p>
            <a:r>
              <a:rPr kumimoji="1" lang="en-US" altLang="ja-JP" sz="2400" u="sng" dirty="0" smtClean="0"/>
              <a:t>Display the binary vector tile data using “</a:t>
            </a:r>
            <a:r>
              <a:rPr kumimoji="1" lang="en-US" altLang="ja-JP" sz="2400" u="sng" dirty="0" err="1" smtClean="0"/>
              <a:t>Mapbox</a:t>
            </a:r>
            <a:r>
              <a:rPr kumimoji="1" lang="en-US" altLang="ja-JP" sz="2400" u="sng" dirty="0" smtClean="0"/>
              <a:t> GL JS” library</a:t>
            </a:r>
            <a:endParaRPr kumimoji="1" lang="ja-JP" altLang="en-US" sz="2400" u="sng" dirty="0"/>
          </a:p>
        </p:txBody>
      </p:sp>
      <p:sp>
        <p:nvSpPr>
          <p:cNvPr id="6" name="角丸四角形 5"/>
          <p:cNvSpPr/>
          <p:nvPr/>
        </p:nvSpPr>
        <p:spPr>
          <a:xfrm>
            <a:off x="2805347" y="2135769"/>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gm{country}{version}.html</a:t>
            </a:r>
            <a:endParaRPr kumimoji="1" lang="ja-JP" altLang="en-US" baseline="30000" dirty="0"/>
          </a:p>
        </p:txBody>
      </p:sp>
      <p:pic>
        <p:nvPicPr>
          <p:cNvPr id="7" name="図 6"/>
          <p:cNvPicPr>
            <a:picLocks noChangeAspect="1"/>
          </p:cNvPicPr>
          <p:nvPr/>
        </p:nvPicPr>
        <p:blipFill>
          <a:blip r:embed="rId6"/>
          <a:stretch>
            <a:fillRect/>
          </a:stretch>
        </p:blipFill>
        <p:spPr>
          <a:xfrm>
            <a:off x="6172747" y="1800691"/>
            <a:ext cx="2864926" cy="2679388"/>
          </a:xfrm>
          <a:prstGeom prst="rect">
            <a:avLst/>
          </a:prstGeom>
        </p:spPr>
      </p:pic>
      <p:sp>
        <p:nvSpPr>
          <p:cNvPr id="9" name="テキスト ボックス 8"/>
          <p:cNvSpPr txBox="1"/>
          <p:nvPr/>
        </p:nvSpPr>
        <p:spPr>
          <a:xfrm>
            <a:off x="967680" y="2568738"/>
            <a:ext cx="928459" cy="369332"/>
          </a:xfrm>
          <a:prstGeom prst="rect">
            <a:avLst/>
          </a:prstGeom>
          <a:noFill/>
        </p:spPr>
        <p:txBody>
          <a:bodyPr wrap="none" rtlCol="0">
            <a:spAutoFit/>
          </a:bodyPr>
          <a:lstStyle/>
          <a:p>
            <a:r>
              <a:rPr kumimoji="1" lang="en-US" altLang="ja-JP" dirty="0" err="1" smtClean="0">
                <a:solidFill>
                  <a:srgbClr val="FF0000"/>
                </a:solidFill>
              </a:rPr>
              <a:t>style.rb</a:t>
            </a:r>
            <a:endParaRPr kumimoji="1" lang="ja-JP" altLang="en-US" dirty="0">
              <a:solidFill>
                <a:srgbClr val="FF0000"/>
              </a:solidFill>
            </a:endParaRPr>
          </a:p>
        </p:txBody>
      </p:sp>
      <p:sp>
        <p:nvSpPr>
          <p:cNvPr id="10" name="角丸四角形 9"/>
          <p:cNvSpPr/>
          <p:nvPr/>
        </p:nvSpPr>
        <p:spPr>
          <a:xfrm>
            <a:off x="2805347" y="3197081"/>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gm{country}{version}.</a:t>
            </a:r>
            <a:r>
              <a:rPr kumimoji="1" lang="en-US" altLang="ja-JP" dirty="0" err="1" smtClean="0"/>
              <a:t>json</a:t>
            </a:r>
            <a:r>
              <a:rPr kumimoji="1" lang="en-US" altLang="ja-JP" dirty="0" smtClean="0"/>
              <a:t> </a:t>
            </a:r>
            <a:r>
              <a:rPr kumimoji="1" lang="en-US" altLang="ja-JP" baseline="30000" dirty="0" smtClean="0"/>
              <a:t>*1</a:t>
            </a:r>
            <a:endParaRPr kumimoji="1" lang="ja-JP" altLang="en-US" baseline="30000" dirty="0"/>
          </a:p>
        </p:txBody>
      </p:sp>
      <p:sp>
        <p:nvSpPr>
          <p:cNvPr id="11" name="テキスト ボックス 10"/>
          <p:cNvSpPr txBox="1"/>
          <p:nvPr/>
        </p:nvSpPr>
        <p:spPr>
          <a:xfrm>
            <a:off x="314794" y="6456462"/>
            <a:ext cx="4424353" cy="307777"/>
          </a:xfrm>
          <a:prstGeom prst="rect">
            <a:avLst/>
          </a:prstGeom>
          <a:noFill/>
        </p:spPr>
        <p:txBody>
          <a:bodyPr wrap="none" rtlCol="0">
            <a:spAutoFit/>
          </a:bodyPr>
          <a:lstStyle/>
          <a:p>
            <a:r>
              <a:rPr kumimoji="1" lang="en-US" altLang="ja-JP" sz="1400" dirty="0" smtClean="0"/>
              <a:t>*</a:t>
            </a:r>
            <a:r>
              <a:rPr kumimoji="1" lang="en-US" altLang="ja-JP" sz="1400" dirty="0"/>
              <a:t>1 </a:t>
            </a:r>
            <a:r>
              <a:rPr kumimoji="1" lang="en-US" altLang="ja-JP" sz="1400" dirty="0">
                <a:hlinkClick r:id="rId7"/>
              </a:rPr>
              <a:t>https://www.mapbox.com/mapbox-gl-js/style-spec</a:t>
            </a:r>
            <a:r>
              <a:rPr kumimoji="1" lang="en-US" altLang="ja-JP" sz="1400" dirty="0" smtClean="0">
                <a:hlinkClick r:id="rId7"/>
              </a:rPr>
              <a:t>/</a:t>
            </a:r>
            <a:r>
              <a:rPr kumimoji="1" lang="en-US" altLang="ja-JP" sz="1400" dirty="0" smtClean="0"/>
              <a:t> </a:t>
            </a:r>
          </a:p>
        </p:txBody>
      </p:sp>
      <p:cxnSp>
        <p:nvCxnSpPr>
          <p:cNvPr id="13" name="直線矢印コネクタ 12"/>
          <p:cNvCxnSpPr>
            <a:stCxn id="9" idx="3"/>
            <a:endCxn id="6" idx="1"/>
          </p:cNvCxnSpPr>
          <p:nvPr/>
        </p:nvCxnSpPr>
        <p:spPr>
          <a:xfrm flipV="1">
            <a:off x="1896139" y="2444587"/>
            <a:ext cx="909208" cy="308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p:cNvCxnSpPr>
            <a:stCxn id="9" idx="3"/>
            <a:endCxn id="10" idx="1"/>
          </p:cNvCxnSpPr>
          <p:nvPr/>
        </p:nvCxnSpPr>
        <p:spPr>
          <a:xfrm>
            <a:off x="1896139" y="2753404"/>
            <a:ext cx="909208" cy="752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3"/>
          </p:cNvCxnSpPr>
          <p:nvPr/>
        </p:nvCxnSpPr>
        <p:spPr>
          <a:xfrm flipV="1">
            <a:off x="5903314" y="2444586"/>
            <a:ext cx="5546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10" idx="0"/>
            <a:endCxn id="6" idx="2"/>
          </p:cNvCxnSpPr>
          <p:nvPr/>
        </p:nvCxnSpPr>
        <p:spPr>
          <a:xfrm flipV="1">
            <a:off x="4354331" y="2753404"/>
            <a:ext cx="0" cy="443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5" name="図 24"/>
          <p:cNvPicPr>
            <a:picLocks noChangeAspect="1"/>
          </p:cNvPicPr>
          <p:nvPr/>
        </p:nvPicPr>
        <p:blipFill>
          <a:blip r:embed="rId8"/>
          <a:stretch>
            <a:fillRect/>
          </a:stretch>
        </p:blipFill>
        <p:spPr>
          <a:xfrm>
            <a:off x="793750" y="4198647"/>
            <a:ext cx="3333357" cy="2219194"/>
          </a:xfrm>
          <a:prstGeom prst="rect">
            <a:avLst/>
          </a:prstGeom>
        </p:spPr>
      </p:pic>
      <p:sp>
        <p:nvSpPr>
          <p:cNvPr id="27" name="テキスト ボックス 26"/>
          <p:cNvSpPr txBox="1"/>
          <p:nvPr/>
        </p:nvSpPr>
        <p:spPr>
          <a:xfrm>
            <a:off x="782535" y="3891224"/>
            <a:ext cx="3366627" cy="307777"/>
          </a:xfrm>
          <a:prstGeom prst="rect">
            <a:avLst/>
          </a:prstGeom>
          <a:noFill/>
        </p:spPr>
        <p:txBody>
          <a:bodyPr wrap="none" rtlCol="0">
            <a:spAutoFit/>
          </a:bodyPr>
          <a:lstStyle/>
          <a:p>
            <a:r>
              <a:rPr kumimoji="1" lang="en-US" altLang="ja-JP" sz="1400" dirty="0" smtClean="0"/>
              <a:t>e.g. styling and ordering of polygon data</a:t>
            </a:r>
            <a:endParaRPr kumimoji="1" lang="ja-JP" altLang="en-US" sz="1400" dirty="0"/>
          </a:p>
        </p:txBody>
      </p:sp>
      <p:sp>
        <p:nvSpPr>
          <p:cNvPr id="21" name="テキスト ボックス 20"/>
          <p:cNvSpPr txBox="1"/>
          <p:nvPr/>
        </p:nvSpPr>
        <p:spPr>
          <a:xfrm>
            <a:off x="180509" y="1365377"/>
            <a:ext cx="72266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このバイナリベクトルタイルデータを</a:t>
            </a:r>
            <a:r>
              <a:rPr kumimoji="1" lang="en-US" altLang="ja-JP" sz="2000" dirty="0" smtClean="0">
                <a:solidFill>
                  <a:schemeClr val="bg1">
                    <a:lumMod val="50000"/>
                  </a:schemeClr>
                </a:solidFill>
                <a:latin typeface="Klee Medium" charset="-128"/>
                <a:ea typeface="Klee Medium" charset="-128"/>
                <a:cs typeface="Klee Medium" charset="-128"/>
              </a:rPr>
              <a:t> </a:t>
            </a:r>
            <a:r>
              <a:rPr kumimoji="1" lang="en-US" altLang="ja-JP" sz="2000" dirty="0" err="1" smtClean="0">
                <a:solidFill>
                  <a:schemeClr val="bg1">
                    <a:lumMod val="50000"/>
                  </a:schemeClr>
                </a:solidFill>
                <a:latin typeface="Klee Medium" charset="-128"/>
                <a:ea typeface="Klee Medium" charset="-128"/>
                <a:cs typeface="Klee Medium" charset="-128"/>
              </a:rPr>
              <a:t>Mapbox</a:t>
            </a:r>
            <a:r>
              <a:rPr kumimoji="1" lang="en-US" altLang="ja-JP" sz="2000" dirty="0" smtClean="0">
                <a:solidFill>
                  <a:schemeClr val="bg1">
                    <a:lumMod val="50000"/>
                  </a:schemeClr>
                </a:solidFill>
                <a:latin typeface="Klee Medium" charset="-128"/>
                <a:ea typeface="Klee Medium" charset="-128"/>
                <a:cs typeface="Klee Medium" charset="-128"/>
              </a:rPr>
              <a:t> GL JS </a:t>
            </a:r>
            <a:r>
              <a:rPr kumimoji="1" lang="ja-JP" altLang="en-US" sz="2000" dirty="0" smtClean="0">
                <a:solidFill>
                  <a:schemeClr val="bg1">
                    <a:lumMod val="50000"/>
                  </a:schemeClr>
                </a:solidFill>
                <a:latin typeface="Klee Medium" charset="-128"/>
                <a:ea typeface="Klee Medium" charset="-128"/>
                <a:cs typeface="Klee Medium" charset="-128"/>
              </a:rPr>
              <a:t>で表示</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18" name="円/楕円 17"/>
          <p:cNvSpPr/>
          <p:nvPr/>
        </p:nvSpPr>
        <p:spPr>
          <a:xfrm>
            <a:off x="-26074" y="492709"/>
            <a:ext cx="2503268" cy="499114"/>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464298325"/>
      </p:ext>
    </p:extLst>
  </p:cSld>
  <p:clrMapOvr>
    <a:masterClrMapping/>
  </p:clrMapOvr>
  <p:transition advTm="12288">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角丸四角形吹き出し 25"/>
          <p:cNvSpPr/>
          <p:nvPr/>
        </p:nvSpPr>
        <p:spPr>
          <a:xfrm>
            <a:off x="384357" y="3893846"/>
            <a:ext cx="4517843" cy="2562616"/>
          </a:xfrm>
          <a:prstGeom prst="wedgeRoundRectCallout">
            <a:avLst>
              <a:gd name="adj1" fmla="val -28357"/>
              <a:gd name="adj2" fmla="val -86323"/>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スライド番号プレースホルダー 1"/>
          <p:cNvSpPr>
            <a:spLocks noGrp="1"/>
          </p:cNvSpPr>
          <p:nvPr>
            <p:ph type="sldNum" sz="quarter" idx="12"/>
          </p:nvPr>
        </p:nvSpPr>
        <p:spPr/>
        <p:txBody>
          <a:bodyPr/>
          <a:lstStyle/>
          <a:p>
            <a:fld id="{D57F1E4F-1CFF-5643-939E-217C01CDF565}" type="slidenum">
              <a:rPr lang="en-US" smtClean="0"/>
              <a:pPr/>
              <a:t>28</a:t>
            </a:fld>
            <a:endParaRPr lang="en-US" dirty="0"/>
          </a:p>
        </p:txBody>
      </p:sp>
      <p:pic>
        <p:nvPicPr>
          <p:cNvPr id="4" name="図 3"/>
          <p:cNvPicPr>
            <a:picLocks noChangeAspect="1"/>
          </p:cNvPicPr>
          <p:nvPr/>
        </p:nvPicPr>
        <p:blipFill>
          <a:blip r:embed="rId5"/>
          <a:stretch>
            <a:fillRect/>
          </a:stretch>
        </p:blipFill>
        <p:spPr>
          <a:xfrm>
            <a:off x="0" y="0"/>
            <a:ext cx="9144000" cy="941948"/>
          </a:xfrm>
          <a:prstGeom prst="rect">
            <a:avLst/>
          </a:prstGeom>
        </p:spPr>
      </p:pic>
      <p:sp>
        <p:nvSpPr>
          <p:cNvPr id="5" name="テキスト ボックス 4"/>
          <p:cNvSpPr txBox="1"/>
          <p:nvPr/>
        </p:nvSpPr>
        <p:spPr>
          <a:xfrm>
            <a:off x="180509" y="915902"/>
            <a:ext cx="8782982" cy="461665"/>
          </a:xfrm>
          <a:prstGeom prst="rect">
            <a:avLst/>
          </a:prstGeom>
          <a:noFill/>
        </p:spPr>
        <p:txBody>
          <a:bodyPr wrap="none" rtlCol="0">
            <a:spAutoFit/>
          </a:bodyPr>
          <a:lstStyle/>
          <a:p>
            <a:r>
              <a:rPr kumimoji="1" lang="en-US" altLang="ja-JP" sz="2400" dirty="0" smtClean="0"/>
              <a:t>Display the binary vector tile data using “</a:t>
            </a:r>
            <a:r>
              <a:rPr kumimoji="1" lang="en-US" altLang="ja-JP" sz="2400" dirty="0" err="1" smtClean="0"/>
              <a:t>Mapbox</a:t>
            </a:r>
            <a:r>
              <a:rPr kumimoji="1" lang="en-US" altLang="ja-JP" sz="2400" dirty="0" smtClean="0"/>
              <a:t> GL JS” library</a:t>
            </a:r>
            <a:endParaRPr kumimoji="1" lang="ja-JP" altLang="en-US" sz="2400" dirty="0"/>
          </a:p>
        </p:txBody>
      </p:sp>
      <p:sp>
        <p:nvSpPr>
          <p:cNvPr id="6" name="角丸四角形 5"/>
          <p:cNvSpPr/>
          <p:nvPr/>
        </p:nvSpPr>
        <p:spPr>
          <a:xfrm>
            <a:off x="2805347" y="2135769"/>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gm{country}{version}.html</a:t>
            </a:r>
            <a:endParaRPr kumimoji="1" lang="ja-JP" altLang="en-US" baseline="30000" dirty="0"/>
          </a:p>
        </p:txBody>
      </p:sp>
      <p:pic>
        <p:nvPicPr>
          <p:cNvPr id="7" name="図 6"/>
          <p:cNvPicPr>
            <a:picLocks noChangeAspect="1"/>
          </p:cNvPicPr>
          <p:nvPr/>
        </p:nvPicPr>
        <p:blipFill>
          <a:blip r:embed="rId6"/>
          <a:stretch>
            <a:fillRect/>
          </a:stretch>
        </p:blipFill>
        <p:spPr>
          <a:xfrm>
            <a:off x="6172747" y="1800691"/>
            <a:ext cx="2864926" cy="2679388"/>
          </a:xfrm>
          <a:prstGeom prst="rect">
            <a:avLst/>
          </a:prstGeom>
        </p:spPr>
      </p:pic>
      <p:sp>
        <p:nvSpPr>
          <p:cNvPr id="9" name="テキスト ボックス 8"/>
          <p:cNvSpPr txBox="1"/>
          <p:nvPr/>
        </p:nvSpPr>
        <p:spPr>
          <a:xfrm>
            <a:off x="967680" y="2568738"/>
            <a:ext cx="928459" cy="369332"/>
          </a:xfrm>
          <a:prstGeom prst="rect">
            <a:avLst/>
          </a:prstGeom>
          <a:noFill/>
        </p:spPr>
        <p:txBody>
          <a:bodyPr wrap="none" rtlCol="0">
            <a:spAutoFit/>
          </a:bodyPr>
          <a:lstStyle/>
          <a:p>
            <a:r>
              <a:rPr kumimoji="1" lang="en-US" altLang="ja-JP" dirty="0" err="1" smtClean="0">
                <a:solidFill>
                  <a:srgbClr val="FF0000"/>
                </a:solidFill>
              </a:rPr>
              <a:t>style.rb</a:t>
            </a:r>
            <a:endParaRPr kumimoji="1" lang="ja-JP" altLang="en-US" dirty="0">
              <a:solidFill>
                <a:srgbClr val="FF0000"/>
              </a:solidFill>
            </a:endParaRPr>
          </a:p>
        </p:txBody>
      </p:sp>
      <p:sp>
        <p:nvSpPr>
          <p:cNvPr id="10" name="角丸四角形 9"/>
          <p:cNvSpPr/>
          <p:nvPr/>
        </p:nvSpPr>
        <p:spPr>
          <a:xfrm>
            <a:off x="2805347" y="3197081"/>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gm{country}{version}.</a:t>
            </a:r>
            <a:r>
              <a:rPr kumimoji="1" lang="en-US" altLang="ja-JP" dirty="0" err="1" smtClean="0"/>
              <a:t>json</a:t>
            </a:r>
            <a:r>
              <a:rPr kumimoji="1" lang="en-US" altLang="ja-JP" dirty="0" smtClean="0"/>
              <a:t> </a:t>
            </a:r>
            <a:r>
              <a:rPr kumimoji="1" lang="en-US" altLang="ja-JP" baseline="30000" dirty="0" smtClean="0"/>
              <a:t>*1</a:t>
            </a:r>
            <a:endParaRPr kumimoji="1" lang="ja-JP" altLang="en-US" baseline="30000" dirty="0"/>
          </a:p>
        </p:txBody>
      </p:sp>
      <p:sp>
        <p:nvSpPr>
          <p:cNvPr id="11" name="テキスト ボックス 10"/>
          <p:cNvSpPr txBox="1"/>
          <p:nvPr/>
        </p:nvSpPr>
        <p:spPr>
          <a:xfrm>
            <a:off x="314794" y="6456462"/>
            <a:ext cx="4424353" cy="307777"/>
          </a:xfrm>
          <a:prstGeom prst="rect">
            <a:avLst/>
          </a:prstGeom>
          <a:noFill/>
        </p:spPr>
        <p:txBody>
          <a:bodyPr wrap="none" rtlCol="0">
            <a:spAutoFit/>
          </a:bodyPr>
          <a:lstStyle/>
          <a:p>
            <a:r>
              <a:rPr kumimoji="1" lang="en-US" altLang="ja-JP" sz="1400" dirty="0" smtClean="0"/>
              <a:t>*</a:t>
            </a:r>
            <a:r>
              <a:rPr kumimoji="1" lang="en-US" altLang="ja-JP" sz="1400" dirty="0"/>
              <a:t>1 </a:t>
            </a:r>
            <a:r>
              <a:rPr kumimoji="1" lang="en-US" altLang="ja-JP" sz="1400" dirty="0">
                <a:hlinkClick r:id="rId7"/>
              </a:rPr>
              <a:t>https://www.mapbox.com/mapbox-gl-js/style-spec</a:t>
            </a:r>
            <a:r>
              <a:rPr kumimoji="1" lang="en-US" altLang="ja-JP" sz="1400" dirty="0" smtClean="0">
                <a:hlinkClick r:id="rId7"/>
              </a:rPr>
              <a:t>/</a:t>
            </a:r>
            <a:r>
              <a:rPr kumimoji="1" lang="en-US" altLang="ja-JP" sz="1400" dirty="0" smtClean="0"/>
              <a:t> </a:t>
            </a:r>
          </a:p>
        </p:txBody>
      </p:sp>
      <p:cxnSp>
        <p:nvCxnSpPr>
          <p:cNvPr id="13" name="直線矢印コネクタ 12"/>
          <p:cNvCxnSpPr>
            <a:stCxn id="9" idx="3"/>
            <a:endCxn id="6" idx="1"/>
          </p:cNvCxnSpPr>
          <p:nvPr/>
        </p:nvCxnSpPr>
        <p:spPr>
          <a:xfrm flipV="1">
            <a:off x="1896139" y="2444587"/>
            <a:ext cx="909208" cy="308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p:cNvCxnSpPr>
            <a:stCxn id="9" idx="3"/>
            <a:endCxn id="10" idx="1"/>
          </p:cNvCxnSpPr>
          <p:nvPr/>
        </p:nvCxnSpPr>
        <p:spPr>
          <a:xfrm>
            <a:off x="1896139" y="2753404"/>
            <a:ext cx="909208" cy="752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3"/>
          </p:cNvCxnSpPr>
          <p:nvPr/>
        </p:nvCxnSpPr>
        <p:spPr>
          <a:xfrm flipV="1">
            <a:off x="5903314" y="2444586"/>
            <a:ext cx="5546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10" idx="0"/>
            <a:endCxn id="6" idx="2"/>
          </p:cNvCxnSpPr>
          <p:nvPr/>
        </p:nvCxnSpPr>
        <p:spPr>
          <a:xfrm flipV="1">
            <a:off x="4354331" y="2753404"/>
            <a:ext cx="0" cy="443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5" name="図 24"/>
          <p:cNvPicPr>
            <a:picLocks noChangeAspect="1"/>
          </p:cNvPicPr>
          <p:nvPr/>
        </p:nvPicPr>
        <p:blipFill>
          <a:blip r:embed="rId8"/>
          <a:stretch>
            <a:fillRect/>
          </a:stretch>
        </p:blipFill>
        <p:spPr>
          <a:xfrm>
            <a:off x="793750" y="4198647"/>
            <a:ext cx="3333357" cy="2219194"/>
          </a:xfrm>
          <a:prstGeom prst="rect">
            <a:avLst/>
          </a:prstGeom>
        </p:spPr>
      </p:pic>
      <p:sp>
        <p:nvSpPr>
          <p:cNvPr id="27" name="テキスト ボックス 26"/>
          <p:cNvSpPr txBox="1"/>
          <p:nvPr/>
        </p:nvSpPr>
        <p:spPr>
          <a:xfrm>
            <a:off x="782535" y="3891224"/>
            <a:ext cx="3366627" cy="307777"/>
          </a:xfrm>
          <a:prstGeom prst="rect">
            <a:avLst/>
          </a:prstGeom>
          <a:noFill/>
        </p:spPr>
        <p:txBody>
          <a:bodyPr wrap="none" rtlCol="0">
            <a:spAutoFit/>
          </a:bodyPr>
          <a:lstStyle/>
          <a:p>
            <a:r>
              <a:rPr kumimoji="1" lang="en-US" altLang="ja-JP" sz="1400" dirty="0" smtClean="0"/>
              <a:t>e.g. styling and ordering of polygon data</a:t>
            </a:r>
            <a:endParaRPr kumimoji="1" lang="ja-JP" altLang="en-US" sz="1400" dirty="0"/>
          </a:p>
        </p:txBody>
      </p:sp>
      <p:sp>
        <p:nvSpPr>
          <p:cNvPr id="21" name="テキスト ボックス 20"/>
          <p:cNvSpPr txBox="1"/>
          <p:nvPr/>
        </p:nvSpPr>
        <p:spPr>
          <a:xfrm>
            <a:off x="180509" y="1365377"/>
            <a:ext cx="72266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このバイナリベクトルタイルデータを</a:t>
            </a:r>
            <a:r>
              <a:rPr kumimoji="1" lang="en-US" altLang="ja-JP" sz="2000" dirty="0" smtClean="0">
                <a:solidFill>
                  <a:schemeClr val="bg1">
                    <a:lumMod val="50000"/>
                  </a:schemeClr>
                </a:solidFill>
                <a:latin typeface="Klee Medium" charset="-128"/>
                <a:ea typeface="Klee Medium" charset="-128"/>
                <a:cs typeface="Klee Medium" charset="-128"/>
              </a:rPr>
              <a:t> </a:t>
            </a:r>
            <a:r>
              <a:rPr kumimoji="1" lang="en-US" altLang="ja-JP" sz="2000" dirty="0" err="1" smtClean="0">
                <a:solidFill>
                  <a:schemeClr val="bg1">
                    <a:lumMod val="50000"/>
                  </a:schemeClr>
                </a:solidFill>
                <a:latin typeface="Klee Medium" charset="-128"/>
                <a:ea typeface="Klee Medium" charset="-128"/>
                <a:cs typeface="Klee Medium" charset="-128"/>
              </a:rPr>
              <a:t>Mapbox</a:t>
            </a:r>
            <a:r>
              <a:rPr kumimoji="1" lang="en-US" altLang="ja-JP" sz="2000" dirty="0" smtClean="0">
                <a:solidFill>
                  <a:schemeClr val="bg1">
                    <a:lumMod val="50000"/>
                  </a:schemeClr>
                </a:solidFill>
                <a:latin typeface="Klee Medium" charset="-128"/>
                <a:ea typeface="Klee Medium" charset="-128"/>
                <a:cs typeface="Klee Medium" charset="-128"/>
              </a:rPr>
              <a:t> GL JS </a:t>
            </a:r>
            <a:r>
              <a:rPr kumimoji="1" lang="ja-JP" altLang="en-US" sz="2000" dirty="0" smtClean="0">
                <a:solidFill>
                  <a:schemeClr val="bg1">
                    <a:lumMod val="50000"/>
                  </a:schemeClr>
                </a:solidFill>
                <a:latin typeface="Klee Medium" charset="-128"/>
                <a:ea typeface="Klee Medium" charset="-128"/>
                <a:cs typeface="Klee Medium" charset="-128"/>
              </a:rPr>
              <a:t>で表示</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18" name="円/楕円 17"/>
          <p:cNvSpPr/>
          <p:nvPr/>
        </p:nvSpPr>
        <p:spPr>
          <a:xfrm>
            <a:off x="734147" y="2486768"/>
            <a:ext cx="1377286" cy="499114"/>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40785366"/>
      </p:ext>
    </p:extLst>
  </p:cSld>
  <p:clrMapOvr>
    <a:masterClrMapping/>
  </p:clrMapOvr>
  <p:transition advTm="7631">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角丸四角形吹き出し 25"/>
          <p:cNvSpPr/>
          <p:nvPr/>
        </p:nvSpPr>
        <p:spPr>
          <a:xfrm>
            <a:off x="384357" y="3893846"/>
            <a:ext cx="4517843" cy="2562616"/>
          </a:xfrm>
          <a:prstGeom prst="wedgeRoundRectCallout">
            <a:avLst>
              <a:gd name="adj1" fmla="val -28357"/>
              <a:gd name="adj2" fmla="val -86323"/>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スライド番号プレースホルダー 1"/>
          <p:cNvSpPr>
            <a:spLocks noGrp="1"/>
          </p:cNvSpPr>
          <p:nvPr>
            <p:ph type="sldNum" sz="quarter" idx="12"/>
          </p:nvPr>
        </p:nvSpPr>
        <p:spPr/>
        <p:txBody>
          <a:bodyPr/>
          <a:lstStyle/>
          <a:p>
            <a:fld id="{D57F1E4F-1CFF-5643-939E-217C01CDF565}" type="slidenum">
              <a:rPr lang="en-US" smtClean="0"/>
              <a:pPr/>
              <a:t>29</a:t>
            </a:fld>
            <a:endParaRPr lang="en-US" dirty="0"/>
          </a:p>
        </p:txBody>
      </p:sp>
      <p:pic>
        <p:nvPicPr>
          <p:cNvPr id="4" name="図 3"/>
          <p:cNvPicPr>
            <a:picLocks noChangeAspect="1"/>
          </p:cNvPicPr>
          <p:nvPr/>
        </p:nvPicPr>
        <p:blipFill>
          <a:blip r:embed="rId5"/>
          <a:stretch>
            <a:fillRect/>
          </a:stretch>
        </p:blipFill>
        <p:spPr>
          <a:xfrm>
            <a:off x="0" y="0"/>
            <a:ext cx="9144000" cy="941948"/>
          </a:xfrm>
          <a:prstGeom prst="rect">
            <a:avLst/>
          </a:prstGeom>
        </p:spPr>
      </p:pic>
      <p:sp>
        <p:nvSpPr>
          <p:cNvPr id="5" name="テキスト ボックス 4"/>
          <p:cNvSpPr txBox="1"/>
          <p:nvPr/>
        </p:nvSpPr>
        <p:spPr>
          <a:xfrm>
            <a:off x="180509" y="915902"/>
            <a:ext cx="8782982" cy="461665"/>
          </a:xfrm>
          <a:prstGeom prst="rect">
            <a:avLst/>
          </a:prstGeom>
          <a:noFill/>
        </p:spPr>
        <p:txBody>
          <a:bodyPr wrap="none" rtlCol="0">
            <a:spAutoFit/>
          </a:bodyPr>
          <a:lstStyle/>
          <a:p>
            <a:r>
              <a:rPr kumimoji="1" lang="en-US" altLang="ja-JP" sz="2400" dirty="0" smtClean="0"/>
              <a:t>Display the binary vector tile data using “</a:t>
            </a:r>
            <a:r>
              <a:rPr kumimoji="1" lang="en-US" altLang="ja-JP" sz="2400" dirty="0" err="1" smtClean="0"/>
              <a:t>Mapbox</a:t>
            </a:r>
            <a:r>
              <a:rPr kumimoji="1" lang="en-US" altLang="ja-JP" sz="2400" dirty="0" smtClean="0"/>
              <a:t> GL JS” library</a:t>
            </a:r>
            <a:endParaRPr kumimoji="1" lang="ja-JP" altLang="en-US" sz="2400" dirty="0"/>
          </a:p>
        </p:txBody>
      </p:sp>
      <p:sp>
        <p:nvSpPr>
          <p:cNvPr id="6" name="角丸四角形 5"/>
          <p:cNvSpPr/>
          <p:nvPr/>
        </p:nvSpPr>
        <p:spPr>
          <a:xfrm>
            <a:off x="2805347" y="2135769"/>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gm{country}{version}.html</a:t>
            </a:r>
            <a:endParaRPr kumimoji="1" lang="ja-JP" altLang="en-US" baseline="30000" dirty="0"/>
          </a:p>
        </p:txBody>
      </p:sp>
      <p:pic>
        <p:nvPicPr>
          <p:cNvPr id="7" name="図 6"/>
          <p:cNvPicPr>
            <a:picLocks noChangeAspect="1"/>
          </p:cNvPicPr>
          <p:nvPr/>
        </p:nvPicPr>
        <p:blipFill>
          <a:blip r:embed="rId6"/>
          <a:stretch>
            <a:fillRect/>
          </a:stretch>
        </p:blipFill>
        <p:spPr>
          <a:xfrm>
            <a:off x="6172747" y="1800691"/>
            <a:ext cx="2864926" cy="2679388"/>
          </a:xfrm>
          <a:prstGeom prst="rect">
            <a:avLst/>
          </a:prstGeom>
        </p:spPr>
      </p:pic>
      <p:sp>
        <p:nvSpPr>
          <p:cNvPr id="9" name="テキスト ボックス 8"/>
          <p:cNvSpPr txBox="1"/>
          <p:nvPr/>
        </p:nvSpPr>
        <p:spPr>
          <a:xfrm>
            <a:off x="967680" y="2568738"/>
            <a:ext cx="928459" cy="369332"/>
          </a:xfrm>
          <a:prstGeom prst="rect">
            <a:avLst/>
          </a:prstGeom>
          <a:noFill/>
        </p:spPr>
        <p:txBody>
          <a:bodyPr wrap="none" rtlCol="0">
            <a:spAutoFit/>
          </a:bodyPr>
          <a:lstStyle/>
          <a:p>
            <a:r>
              <a:rPr kumimoji="1" lang="en-US" altLang="ja-JP" dirty="0" err="1" smtClean="0">
                <a:solidFill>
                  <a:srgbClr val="FF0000"/>
                </a:solidFill>
              </a:rPr>
              <a:t>style.rb</a:t>
            </a:r>
            <a:endParaRPr kumimoji="1" lang="ja-JP" altLang="en-US" dirty="0">
              <a:solidFill>
                <a:srgbClr val="FF0000"/>
              </a:solidFill>
            </a:endParaRPr>
          </a:p>
        </p:txBody>
      </p:sp>
      <p:sp>
        <p:nvSpPr>
          <p:cNvPr id="10" name="角丸四角形 9"/>
          <p:cNvSpPr/>
          <p:nvPr/>
        </p:nvSpPr>
        <p:spPr>
          <a:xfrm>
            <a:off x="2805347" y="3197081"/>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gm{country}{version}.</a:t>
            </a:r>
            <a:r>
              <a:rPr kumimoji="1" lang="en-US" altLang="ja-JP" dirty="0" err="1" smtClean="0"/>
              <a:t>json</a:t>
            </a:r>
            <a:r>
              <a:rPr kumimoji="1" lang="en-US" altLang="ja-JP" dirty="0" smtClean="0"/>
              <a:t> </a:t>
            </a:r>
            <a:r>
              <a:rPr kumimoji="1" lang="en-US" altLang="ja-JP" baseline="30000" dirty="0" smtClean="0"/>
              <a:t>*1</a:t>
            </a:r>
            <a:endParaRPr kumimoji="1" lang="ja-JP" altLang="en-US" baseline="30000" dirty="0"/>
          </a:p>
        </p:txBody>
      </p:sp>
      <p:sp>
        <p:nvSpPr>
          <p:cNvPr id="11" name="テキスト ボックス 10"/>
          <p:cNvSpPr txBox="1"/>
          <p:nvPr/>
        </p:nvSpPr>
        <p:spPr>
          <a:xfrm>
            <a:off x="314794" y="6456462"/>
            <a:ext cx="4424353" cy="307777"/>
          </a:xfrm>
          <a:prstGeom prst="rect">
            <a:avLst/>
          </a:prstGeom>
          <a:noFill/>
        </p:spPr>
        <p:txBody>
          <a:bodyPr wrap="none" rtlCol="0">
            <a:spAutoFit/>
          </a:bodyPr>
          <a:lstStyle/>
          <a:p>
            <a:r>
              <a:rPr kumimoji="1" lang="en-US" altLang="ja-JP" sz="1400" dirty="0" smtClean="0"/>
              <a:t>*</a:t>
            </a:r>
            <a:r>
              <a:rPr kumimoji="1" lang="en-US" altLang="ja-JP" sz="1400" dirty="0"/>
              <a:t>1 </a:t>
            </a:r>
            <a:r>
              <a:rPr kumimoji="1" lang="en-US" altLang="ja-JP" sz="1400" dirty="0">
                <a:hlinkClick r:id="rId7"/>
              </a:rPr>
              <a:t>https://www.mapbox.com/mapbox-gl-js/style-spec</a:t>
            </a:r>
            <a:r>
              <a:rPr kumimoji="1" lang="en-US" altLang="ja-JP" sz="1400" dirty="0" smtClean="0">
                <a:hlinkClick r:id="rId7"/>
              </a:rPr>
              <a:t>/</a:t>
            </a:r>
            <a:r>
              <a:rPr kumimoji="1" lang="en-US" altLang="ja-JP" sz="1400" dirty="0" smtClean="0"/>
              <a:t> </a:t>
            </a:r>
          </a:p>
        </p:txBody>
      </p:sp>
      <p:cxnSp>
        <p:nvCxnSpPr>
          <p:cNvPr id="13" name="直線矢印コネクタ 12"/>
          <p:cNvCxnSpPr>
            <a:stCxn id="9" idx="3"/>
            <a:endCxn id="6" idx="1"/>
          </p:cNvCxnSpPr>
          <p:nvPr/>
        </p:nvCxnSpPr>
        <p:spPr>
          <a:xfrm flipV="1">
            <a:off x="1896139" y="2444587"/>
            <a:ext cx="909208" cy="308817"/>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p:cNvCxnSpPr>
            <a:stCxn id="9" idx="3"/>
            <a:endCxn id="10" idx="1"/>
          </p:cNvCxnSpPr>
          <p:nvPr/>
        </p:nvCxnSpPr>
        <p:spPr>
          <a:xfrm>
            <a:off x="1896139" y="2753404"/>
            <a:ext cx="909208" cy="752495"/>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3"/>
          </p:cNvCxnSpPr>
          <p:nvPr/>
        </p:nvCxnSpPr>
        <p:spPr>
          <a:xfrm flipV="1">
            <a:off x="5903314" y="2444586"/>
            <a:ext cx="5546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10" idx="0"/>
            <a:endCxn id="6" idx="2"/>
          </p:cNvCxnSpPr>
          <p:nvPr/>
        </p:nvCxnSpPr>
        <p:spPr>
          <a:xfrm flipV="1">
            <a:off x="4354331" y="2753404"/>
            <a:ext cx="0" cy="443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5" name="図 24"/>
          <p:cNvPicPr>
            <a:picLocks noChangeAspect="1"/>
          </p:cNvPicPr>
          <p:nvPr/>
        </p:nvPicPr>
        <p:blipFill>
          <a:blip r:embed="rId8"/>
          <a:stretch>
            <a:fillRect/>
          </a:stretch>
        </p:blipFill>
        <p:spPr>
          <a:xfrm>
            <a:off x="793750" y="4198647"/>
            <a:ext cx="3333357" cy="2219194"/>
          </a:xfrm>
          <a:prstGeom prst="rect">
            <a:avLst/>
          </a:prstGeom>
        </p:spPr>
      </p:pic>
      <p:sp>
        <p:nvSpPr>
          <p:cNvPr id="27" name="テキスト ボックス 26"/>
          <p:cNvSpPr txBox="1"/>
          <p:nvPr/>
        </p:nvSpPr>
        <p:spPr>
          <a:xfrm>
            <a:off x="782535" y="3891224"/>
            <a:ext cx="3366627" cy="307777"/>
          </a:xfrm>
          <a:prstGeom prst="rect">
            <a:avLst/>
          </a:prstGeom>
          <a:noFill/>
        </p:spPr>
        <p:txBody>
          <a:bodyPr wrap="none" rtlCol="0">
            <a:spAutoFit/>
          </a:bodyPr>
          <a:lstStyle/>
          <a:p>
            <a:r>
              <a:rPr kumimoji="1" lang="en-US" altLang="ja-JP" sz="1400" dirty="0" smtClean="0"/>
              <a:t>e.g. styling and ordering of polygon data</a:t>
            </a:r>
            <a:endParaRPr kumimoji="1" lang="ja-JP" altLang="en-US" sz="1400" dirty="0"/>
          </a:p>
        </p:txBody>
      </p:sp>
      <p:sp>
        <p:nvSpPr>
          <p:cNvPr id="21" name="テキスト ボックス 20"/>
          <p:cNvSpPr txBox="1"/>
          <p:nvPr/>
        </p:nvSpPr>
        <p:spPr>
          <a:xfrm>
            <a:off x="180509" y="1365377"/>
            <a:ext cx="72266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このバイナリベクトルタイルデータを</a:t>
            </a:r>
            <a:r>
              <a:rPr kumimoji="1" lang="en-US" altLang="ja-JP" sz="2000" dirty="0" smtClean="0">
                <a:solidFill>
                  <a:schemeClr val="bg1">
                    <a:lumMod val="50000"/>
                  </a:schemeClr>
                </a:solidFill>
                <a:latin typeface="Klee Medium" charset="-128"/>
                <a:ea typeface="Klee Medium" charset="-128"/>
                <a:cs typeface="Klee Medium" charset="-128"/>
              </a:rPr>
              <a:t> </a:t>
            </a:r>
            <a:r>
              <a:rPr kumimoji="1" lang="en-US" altLang="ja-JP" sz="2000" dirty="0" err="1" smtClean="0">
                <a:solidFill>
                  <a:schemeClr val="bg1">
                    <a:lumMod val="50000"/>
                  </a:schemeClr>
                </a:solidFill>
                <a:latin typeface="Klee Medium" charset="-128"/>
                <a:ea typeface="Klee Medium" charset="-128"/>
                <a:cs typeface="Klee Medium" charset="-128"/>
              </a:rPr>
              <a:t>Mapbox</a:t>
            </a:r>
            <a:r>
              <a:rPr kumimoji="1" lang="en-US" altLang="ja-JP" sz="2000" dirty="0" smtClean="0">
                <a:solidFill>
                  <a:schemeClr val="bg1">
                    <a:lumMod val="50000"/>
                  </a:schemeClr>
                </a:solidFill>
                <a:latin typeface="Klee Medium" charset="-128"/>
                <a:ea typeface="Klee Medium" charset="-128"/>
                <a:cs typeface="Klee Medium" charset="-128"/>
              </a:rPr>
              <a:t> GL JS </a:t>
            </a:r>
            <a:r>
              <a:rPr kumimoji="1" lang="ja-JP" altLang="en-US" sz="2000" dirty="0" smtClean="0">
                <a:solidFill>
                  <a:schemeClr val="bg1">
                    <a:lumMod val="50000"/>
                  </a:schemeClr>
                </a:solidFill>
                <a:latin typeface="Klee Medium" charset="-128"/>
                <a:ea typeface="Klee Medium" charset="-128"/>
                <a:cs typeface="Klee Medium" charset="-128"/>
              </a:rPr>
              <a:t>で表示</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18" name="円/楕円 17"/>
          <p:cNvSpPr/>
          <p:nvPr/>
        </p:nvSpPr>
        <p:spPr>
          <a:xfrm>
            <a:off x="734147" y="2486768"/>
            <a:ext cx="1377286" cy="499114"/>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497549468"/>
      </p:ext>
    </p:extLst>
  </p:cSld>
  <p:clrMapOvr>
    <a:masterClrMapping/>
  </p:clrMapOvr>
  <p:transition advTm="10717">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u="sng" dirty="0" smtClean="0"/>
              <a:t>Background and motivation</a:t>
            </a:r>
            <a:endParaRPr kumimoji="1" lang="ja-JP" altLang="en-US" u="sng" dirty="0"/>
          </a:p>
        </p:txBody>
      </p:sp>
      <p:sp>
        <p:nvSpPr>
          <p:cNvPr id="3" name="コンテンツ プレースホルダー 2"/>
          <p:cNvSpPr>
            <a:spLocks noGrp="1"/>
          </p:cNvSpPr>
          <p:nvPr>
            <p:ph idx="1"/>
          </p:nvPr>
        </p:nvSpPr>
        <p:spPr/>
        <p:txBody>
          <a:bodyPr/>
          <a:lstStyle/>
          <a:p>
            <a:pPr marL="0" indent="0">
              <a:buNone/>
            </a:pPr>
            <a:r>
              <a:rPr lang="en-US" altLang="ja-JP" dirty="0" smtClean="0">
                <a:solidFill>
                  <a:srgbClr val="00B050"/>
                </a:solidFill>
              </a:rPr>
              <a:t>Background</a:t>
            </a:r>
          </a:p>
          <a:p>
            <a:r>
              <a:rPr lang="en-US" altLang="ja-JP" dirty="0" smtClean="0"/>
              <a:t>Global Mapping Project was concluded in the end of March 2017.</a:t>
            </a:r>
          </a:p>
          <a:p>
            <a:pPr marL="0" indent="0">
              <a:buNone/>
            </a:pPr>
            <a:r>
              <a:rPr kumimoji="1" lang="en-US" altLang="ja-JP" dirty="0" smtClean="0">
                <a:solidFill>
                  <a:srgbClr val="00B050"/>
                </a:solidFill>
              </a:rPr>
              <a:t>Motivation</a:t>
            </a:r>
          </a:p>
          <a:p>
            <a:r>
              <a:rPr lang="en-US" altLang="ja-JP" dirty="0" smtClean="0"/>
              <a:t>GSI needed to keep Global Map data available on the Internet without running cost.</a:t>
            </a:r>
          </a:p>
          <a:p>
            <a:pPr lvl="1"/>
            <a:r>
              <a:rPr lang="en-US" altLang="ja-JP" dirty="0" smtClean="0"/>
              <a:t>No server-side</a:t>
            </a:r>
          </a:p>
          <a:p>
            <a:pPr lvl="1"/>
            <a:r>
              <a:rPr lang="en-US" altLang="ja-JP" dirty="0" smtClean="0"/>
              <a:t>No owned server at all </a:t>
            </a:r>
            <a:r>
              <a:rPr lang="mr-IN" altLang="ja-JP" dirty="0" smtClean="0"/>
              <a:t>–</a:t>
            </a:r>
            <a:r>
              <a:rPr lang="en-US" altLang="ja-JP" dirty="0" smtClean="0"/>
              <a:t> maximal use of external service</a:t>
            </a:r>
          </a:p>
        </p:txBody>
      </p:sp>
      <p:sp>
        <p:nvSpPr>
          <p:cNvPr id="4" name="スライド番号プレースホルダー 3"/>
          <p:cNvSpPr>
            <a:spLocks noGrp="1"/>
          </p:cNvSpPr>
          <p:nvPr>
            <p:ph type="sldNum" sz="quarter" idx="12"/>
          </p:nvPr>
        </p:nvSpPr>
        <p:spPr/>
        <p:txBody>
          <a:bodyPr/>
          <a:lstStyle/>
          <a:p>
            <a:fld id="{D57F1E4F-1CFF-5643-939E-217C01CDF565}" type="slidenum">
              <a:rPr lang="en-US" smtClean="0"/>
              <a:pPr/>
              <a:t>3</a:t>
            </a:fld>
            <a:endParaRPr lang="en-US" dirty="0"/>
          </a:p>
        </p:txBody>
      </p:sp>
      <p:sp>
        <p:nvSpPr>
          <p:cNvPr id="5" name="テキスト ボックス 4"/>
          <p:cNvSpPr txBox="1"/>
          <p:nvPr/>
        </p:nvSpPr>
        <p:spPr>
          <a:xfrm>
            <a:off x="4086205" y="1836703"/>
            <a:ext cx="5057795"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地球地図プロジェクトは</a:t>
            </a:r>
            <a:r>
              <a:rPr kumimoji="1" lang="en-US" altLang="ja-JP" sz="2000" dirty="0" smtClean="0">
                <a:solidFill>
                  <a:schemeClr val="bg1">
                    <a:lumMod val="50000"/>
                  </a:schemeClr>
                </a:solidFill>
                <a:latin typeface="Klee Medium" charset="-128"/>
                <a:ea typeface="Klee Medium" charset="-128"/>
                <a:cs typeface="Klee Medium" charset="-128"/>
              </a:rPr>
              <a:t>2017</a:t>
            </a:r>
            <a:r>
              <a:rPr kumimoji="1" lang="ja-JP" altLang="en-US" sz="2000" dirty="0" smtClean="0">
                <a:solidFill>
                  <a:schemeClr val="bg1">
                    <a:lumMod val="50000"/>
                  </a:schemeClr>
                </a:solidFill>
                <a:latin typeface="Klee Medium" charset="-128"/>
                <a:ea typeface="Klee Medium" charset="-128"/>
                <a:cs typeface="Klee Medium" charset="-128"/>
              </a:rPr>
              <a:t>年</a:t>
            </a:r>
            <a:r>
              <a:rPr kumimoji="1" lang="en-US" altLang="ja-JP" sz="2000" dirty="0" smtClean="0">
                <a:solidFill>
                  <a:schemeClr val="bg1">
                    <a:lumMod val="50000"/>
                  </a:schemeClr>
                </a:solidFill>
                <a:latin typeface="Klee Medium" charset="-128"/>
                <a:ea typeface="Klee Medium" charset="-128"/>
                <a:cs typeface="Klee Medium" charset="-128"/>
              </a:rPr>
              <a:t>3</a:t>
            </a:r>
            <a:r>
              <a:rPr kumimoji="1" lang="ja-JP" altLang="en-US" sz="2000" dirty="0" smtClean="0">
                <a:solidFill>
                  <a:schemeClr val="bg1">
                    <a:lumMod val="50000"/>
                  </a:schemeClr>
                </a:solidFill>
                <a:latin typeface="Klee Medium" charset="-128"/>
                <a:ea typeface="Klee Medium" charset="-128"/>
                <a:cs typeface="Klee Medium" charset="-128"/>
              </a:rPr>
              <a:t>月で終了</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6" name="テキスト ボックス 5"/>
          <p:cNvSpPr txBox="1"/>
          <p:nvPr/>
        </p:nvSpPr>
        <p:spPr>
          <a:xfrm>
            <a:off x="4100473" y="3018131"/>
            <a:ext cx="5057795" cy="707886"/>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国土地理院が運用コストゼロで地球地図を</a:t>
            </a:r>
            <a:endParaRPr kumimoji="1" lang="en-US" altLang="ja-JP" sz="2000" dirty="0" smtClean="0">
              <a:solidFill>
                <a:schemeClr val="bg1">
                  <a:lumMod val="50000"/>
                </a:schemeClr>
              </a:solidFill>
              <a:latin typeface="Klee Medium" charset="-128"/>
              <a:ea typeface="Klee Medium" charset="-128"/>
              <a:cs typeface="Klee Medium" charset="-128"/>
            </a:endParaRPr>
          </a:p>
          <a:p>
            <a:r>
              <a:rPr kumimoji="1" lang="ja-JP" altLang="en-US" sz="2000" dirty="0" smtClean="0">
                <a:solidFill>
                  <a:schemeClr val="bg1">
                    <a:lumMod val="50000"/>
                  </a:schemeClr>
                </a:solidFill>
                <a:latin typeface="Klee Medium" charset="-128"/>
                <a:ea typeface="Klee Medium" charset="-128"/>
                <a:cs typeface="Klee Medium" charset="-128"/>
              </a:rPr>
              <a:t>ウェブ上に確保する必要が発生</a:t>
            </a:r>
            <a:endParaRPr kumimoji="1" lang="en-US" altLang="ja-JP" sz="2000" dirty="0" smtClean="0">
              <a:solidFill>
                <a:schemeClr val="bg1">
                  <a:lumMod val="50000"/>
                </a:schemeClr>
              </a:solidFill>
              <a:latin typeface="Klee Medium" charset="-128"/>
              <a:ea typeface="Klee Medium" charset="-128"/>
              <a:cs typeface="Klee Medium" charset="-128"/>
            </a:endParaRPr>
          </a:p>
        </p:txBody>
      </p:sp>
      <p:sp>
        <p:nvSpPr>
          <p:cNvPr id="7" name="テキスト ボックス 6"/>
          <p:cNvSpPr txBox="1"/>
          <p:nvPr/>
        </p:nvSpPr>
        <p:spPr>
          <a:xfrm>
            <a:off x="1138989" y="5761254"/>
            <a:ext cx="6340197"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サーバを一切持たず、外部のサービスを最大限に利用</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8" name="テキスト ボックス 7"/>
          <p:cNvSpPr txBox="1"/>
          <p:nvPr/>
        </p:nvSpPr>
        <p:spPr>
          <a:xfrm>
            <a:off x="748571" y="235528"/>
            <a:ext cx="146706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背景と動機</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20" name="サウンド 1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780687563"/>
      </p:ext>
    </p:extLst>
  </p:cSld>
  <p:clrMapOvr>
    <a:masterClrMapping/>
  </p:clrMapOvr>
  <p:transition advTm="4696">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角丸四角形吹き出し 25"/>
          <p:cNvSpPr/>
          <p:nvPr/>
        </p:nvSpPr>
        <p:spPr>
          <a:xfrm>
            <a:off x="384357" y="3893846"/>
            <a:ext cx="4517843" cy="2562616"/>
          </a:xfrm>
          <a:prstGeom prst="wedgeRoundRectCallout">
            <a:avLst>
              <a:gd name="adj1" fmla="val -28357"/>
              <a:gd name="adj2" fmla="val -86323"/>
              <a:gd name="adj3" fmla="val 16667"/>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スライド番号プレースホルダー 1"/>
          <p:cNvSpPr>
            <a:spLocks noGrp="1"/>
          </p:cNvSpPr>
          <p:nvPr>
            <p:ph type="sldNum" sz="quarter" idx="12"/>
          </p:nvPr>
        </p:nvSpPr>
        <p:spPr/>
        <p:txBody>
          <a:bodyPr/>
          <a:lstStyle/>
          <a:p>
            <a:fld id="{D57F1E4F-1CFF-5643-939E-217C01CDF565}" type="slidenum">
              <a:rPr lang="en-US" smtClean="0"/>
              <a:pPr/>
              <a:t>30</a:t>
            </a:fld>
            <a:endParaRPr lang="en-US" dirty="0"/>
          </a:p>
        </p:txBody>
      </p:sp>
      <p:pic>
        <p:nvPicPr>
          <p:cNvPr id="4" name="図 3"/>
          <p:cNvPicPr>
            <a:picLocks noChangeAspect="1"/>
          </p:cNvPicPr>
          <p:nvPr/>
        </p:nvPicPr>
        <p:blipFill>
          <a:blip r:embed="rId5"/>
          <a:stretch>
            <a:fillRect/>
          </a:stretch>
        </p:blipFill>
        <p:spPr>
          <a:xfrm>
            <a:off x="0" y="0"/>
            <a:ext cx="9144000" cy="941948"/>
          </a:xfrm>
          <a:prstGeom prst="rect">
            <a:avLst/>
          </a:prstGeom>
        </p:spPr>
      </p:pic>
      <p:sp>
        <p:nvSpPr>
          <p:cNvPr id="5" name="テキスト ボックス 4"/>
          <p:cNvSpPr txBox="1"/>
          <p:nvPr/>
        </p:nvSpPr>
        <p:spPr>
          <a:xfrm>
            <a:off x="180509" y="915902"/>
            <a:ext cx="8782982" cy="461665"/>
          </a:xfrm>
          <a:prstGeom prst="rect">
            <a:avLst/>
          </a:prstGeom>
          <a:noFill/>
        </p:spPr>
        <p:txBody>
          <a:bodyPr wrap="none" rtlCol="0">
            <a:spAutoFit/>
          </a:bodyPr>
          <a:lstStyle/>
          <a:p>
            <a:r>
              <a:rPr kumimoji="1" lang="en-US" altLang="ja-JP" sz="2400" dirty="0" smtClean="0"/>
              <a:t>Display the binary vector tile data using “</a:t>
            </a:r>
            <a:r>
              <a:rPr kumimoji="1" lang="en-US" altLang="ja-JP" sz="2400" dirty="0" err="1" smtClean="0"/>
              <a:t>Mapbox</a:t>
            </a:r>
            <a:r>
              <a:rPr kumimoji="1" lang="en-US" altLang="ja-JP" sz="2400" dirty="0" smtClean="0"/>
              <a:t> GL JS” library</a:t>
            </a:r>
            <a:endParaRPr kumimoji="1" lang="ja-JP" altLang="en-US" sz="2400" dirty="0"/>
          </a:p>
        </p:txBody>
      </p:sp>
      <p:sp>
        <p:nvSpPr>
          <p:cNvPr id="6" name="角丸四角形 5"/>
          <p:cNvSpPr/>
          <p:nvPr/>
        </p:nvSpPr>
        <p:spPr>
          <a:xfrm>
            <a:off x="2805347" y="2135769"/>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gm{country}{version}.html</a:t>
            </a:r>
            <a:endParaRPr kumimoji="1" lang="ja-JP" altLang="en-US" baseline="30000" dirty="0"/>
          </a:p>
        </p:txBody>
      </p:sp>
      <p:pic>
        <p:nvPicPr>
          <p:cNvPr id="7" name="図 6"/>
          <p:cNvPicPr>
            <a:picLocks noChangeAspect="1"/>
          </p:cNvPicPr>
          <p:nvPr/>
        </p:nvPicPr>
        <p:blipFill>
          <a:blip r:embed="rId6"/>
          <a:stretch>
            <a:fillRect/>
          </a:stretch>
        </p:blipFill>
        <p:spPr>
          <a:xfrm>
            <a:off x="6172747" y="1800691"/>
            <a:ext cx="2864926" cy="2679388"/>
          </a:xfrm>
          <a:prstGeom prst="rect">
            <a:avLst/>
          </a:prstGeom>
        </p:spPr>
      </p:pic>
      <p:sp>
        <p:nvSpPr>
          <p:cNvPr id="9" name="テキスト ボックス 8"/>
          <p:cNvSpPr txBox="1"/>
          <p:nvPr/>
        </p:nvSpPr>
        <p:spPr>
          <a:xfrm>
            <a:off x="967680" y="2568738"/>
            <a:ext cx="928459" cy="369332"/>
          </a:xfrm>
          <a:prstGeom prst="rect">
            <a:avLst/>
          </a:prstGeom>
          <a:noFill/>
        </p:spPr>
        <p:txBody>
          <a:bodyPr wrap="none" rtlCol="0">
            <a:spAutoFit/>
          </a:bodyPr>
          <a:lstStyle/>
          <a:p>
            <a:r>
              <a:rPr kumimoji="1" lang="en-US" altLang="ja-JP" dirty="0" err="1" smtClean="0">
                <a:solidFill>
                  <a:srgbClr val="FF0000"/>
                </a:solidFill>
              </a:rPr>
              <a:t>style.rb</a:t>
            </a:r>
            <a:endParaRPr kumimoji="1" lang="ja-JP" altLang="en-US" dirty="0">
              <a:solidFill>
                <a:srgbClr val="FF0000"/>
              </a:solidFill>
            </a:endParaRPr>
          </a:p>
        </p:txBody>
      </p:sp>
      <p:sp>
        <p:nvSpPr>
          <p:cNvPr id="10" name="角丸四角形 9"/>
          <p:cNvSpPr/>
          <p:nvPr/>
        </p:nvSpPr>
        <p:spPr>
          <a:xfrm>
            <a:off x="2805347" y="3197081"/>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gm{country}{version}.</a:t>
            </a:r>
            <a:r>
              <a:rPr kumimoji="1" lang="en-US" altLang="ja-JP" dirty="0" err="1" smtClean="0"/>
              <a:t>json</a:t>
            </a:r>
            <a:r>
              <a:rPr kumimoji="1" lang="en-US" altLang="ja-JP" dirty="0" smtClean="0"/>
              <a:t> </a:t>
            </a:r>
            <a:r>
              <a:rPr kumimoji="1" lang="en-US" altLang="ja-JP" baseline="30000" dirty="0" smtClean="0"/>
              <a:t>*1</a:t>
            </a:r>
            <a:endParaRPr kumimoji="1" lang="ja-JP" altLang="en-US" baseline="30000" dirty="0"/>
          </a:p>
        </p:txBody>
      </p:sp>
      <p:sp>
        <p:nvSpPr>
          <p:cNvPr id="11" name="テキスト ボックス 10"/>
          <p:cNvSpPr txBox="1"/>
          <p:nvPr/>
        </p:nvSpPr>
        <p:spPr>
          <a:xfrm>
            <a:off x="314794" y="6456462"/>
            <a:ext cx="4424353" cy="307777"/>
          </a:xfrm>
          <a:prstGeom prst="rect">
            <a:avLst/>
          </a:prstGeom>
          <a:noFill/>
        </p:spPr>
        <p:txBody>
          <a:bodyPr wrap="none" rtlCol="0">
            <a:spAutoFit/>
          </a:bodyPr>
          <a:lstStyle/>
          <a:p>
            <a:r>
              <a:rPr kumimoji="1" lang="en-US" altLang="ja-JP" sz="1400" dirty="0" smtClean="0"/>
              <a:t>*</a:t>
            </a:r>
            <a:r>
              <a:rPr kumimoji="1" lang="en-US" altLang="ja-JP" sz="1400" dirty="0"/>
              <a:t>1 </a:t>
            </a:r>
            <a:r>
              <a:rPr kumimoji="1" lang="en-US" altLang="ja-JP" sz="1400" dirty="0">
                <a:hlinkClick r:id="rId7"/>
              </a:rPr>
              <a:t>https://www.mapbox.com/mapbox-gl-js/style-spec</a:t>
            </a:r>
            <a:r>
              <a:rPr kumimoji="1" lang="en-US" altLang="ja-JP" sz="1400" dirty="0" smtClean="0">
                <a:hlinkClick r:id="rId7"/>
              </a:rPr>
              <a:t>/</a:t>
            </a:r>
            <a:r>
              <a:rPr kumimoji="1" lang="en-US" altLang="ja-JP" sz="1400" dirty="0" smtClean="0"/>
              <a:t> </a:t>
            </a:r>
          </a:p>
        </p:txBody>
      </p:sp>
      <p:cxnSp>
        <p:nvCxnSpPr>
          <p:cNvPr id="13" name="直線矢印コネクタ 12"/>
          <p:cNvCxnSpPr>
            <a:stCxn id="9" idx="3"/>
            <a:endCxn id="6" idx="1"/>
          </p:cNvCxnSpPr>
          <p:nvPr/>
        </p:nvCxnSpPr>
        <p:spPr>
          <a:xfrm flipV="1">
            <a:off x="1896139" y="2444587"/>
            <a:ext cx="909208" cy="308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p:cNvCxnSpPr>
            <a:stCxn id="9" idx="3"/>
            <a:endCxn id="10" idx="1"/>
          </p:cNvCxnSpPr>
          <p:nvPr/>
        </p:nvCxnSpPr>
        <p:spPr>
          <a:xfrm>
            <a:off x="1896139" y="2753404"/>
            <a:ext cx="909208" cy="752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3"/>
          </p:cNvCxnSpPr>
          <p:nvPr/>
        </p:nvCxnSpPr>
        <p:spPr>
          <a:xfrm flipV="1">
            <a:off x="5903314" y="2444586"/>
            <a:ext cx="5546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10" idx="0"/>
            <a:endCxn id="6" idx="2"/>
          </p:cNvCxnSpPr>
          <p:nvPr/>
        </p:nvCxnSpPr>
        <p:spPr>
          <a:xfrm flipV="1">
            <a:off x="4354331" y="2753404"/>
            <a:ext cx="0" cy="443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5" name="図 24"/>
          <p:cNvPicPr>
            <a:picLocks noChangeAspect="1"/>
          </p:cNvPicPr>
          <p:nvPr/>
        </p:nvPicPr>
        <p:blipFill>
          <a:blip r:embed="rId8"/>
          <a:stretch>
            <a:fillRect/>
          </a:stretch>
        </p:blipFill>
        <p:spPr>
          <a:xfrm>
            <a:off x="793750" y="4198647"/>
            <a:ext cx="3333357" cy="2219194"/>
          </a:xfrm>
          <a:prstGeom prst="rect">
            <a:avLst/>
          </a:prstGeom>
        </p:spPr>
      </p:pic>
      <p:sp>
        <p:nvSpPr>
          <p:cNvPr id="27" name="テキスト ボックス 26"/>
          <p:cNvSpPr txBox="1"/>
          <p:nvPr/>
        </p:nvSpPr>
        <p:spPr>
          <a:xfrm>
            <a:off x="782535" y="3891224"/>
            <a:ext cx="3366627" cy="307777"/>
          </a:xfrm>
          <a:prstGeom prst="rect">
            <a:avLst/>
          </a:prstGeom>
          <a:noFill/>
        </p:spPr>
        <p:txBody>
          <a:bodyPr wrap="none" rtlCol="0">
            <a:spAutoFit/>
          </a:bodyPr>
          <a:lstStyle/>
          <a:p>
            <a:r>
              <a:rPr kumimoji="1" lang="en-US" altLang="ja-JP" sz="1400" dirty="0" smtClean="0"/>
              <a:t>e.g. styling and ordering of polygon data</a:t>
            </a:r>
            <a:endParaRPr kumimoji="1" lang="ja-JP" altLang="en-US" sz="1400" dirty="0"/>
          </a:p>
        </p:txBody>
      </p:sp>
      <p:sp>
        <p:nvSpPr>
          <p:cNvPr id="21" name="テキスト ボックス 20"/>
          <p:cNvSpPr txBox="1"/>
          <p:nvPr/>
        </p:nvSpPr>
        <p:spPr>
          <a:xfrm>
            <a:off x="180509" y="1365377"/>
            <a:ext cx="72266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このバイナリベクトルタイルデータを</a:t>
            </a:r>
            <a:r>
              <a:rPr kumimoji="1" lang="en-US" altLang="ja-JP" sz="2000" dirty="0" smtClean="0">
                <a:solidFill>
                  <a:schemeClr val="bg1">
                    <a:lumMod val="50000"/>
                  </a:schemeClr>
                </a:solidFill>
                <a:latin typeface="Klee Medium" charset="-128"/>
                <a:ea typeface="Klee Medium" charset="-128"/>
                <a:cs typeface="Klee Medium" charset="-128"/>
              </a:rPr>
              <a:t> </a:t>
            </a:r>
            <a:r>
              <a:rPr kumimoji="1" lang="en-US" altLang="ja-JP" sz="2000" dirty="0" err="1" smtClean="0">
                <a:solidFill>
                  <a:schemeClr val="bg1">
                    <a:lumMod val="50000"/>
                  </a:schemeClr>
                </a:solidFill>
                <a:latin typeface="Klee Medium" charset="-128"/>
                <a:ea typeface="Klee Medium" charset="-128"/>
                <a:cs typeface="Klee Medium" charset="-128"/>
              </a:rPr>
              <a:t>Mapbox</a:t>
            </a:r>
            <a:r>
              <a:rPr kumimoji="1" lang="en-US" altLang="ja-JP" sz="2000" dirty="0" smtClean="0">
                <a:solidFill>
                  <a:schemeClr val="bg1">
                    <a:lumMod val="50000"/>
                  </a:schemeClr>
                </a:solidFill>
                <a:latin typeface="Klee Medium" charset="-128"/>
                <a:ea typeface="Klee Medium" charset="-128"/>
                <a:cs typeface="Klee Medium" charset="-128"/>
              </a:rPr>
              <a:t> GL JS </a:t>
            </a:r>
            <a:r>
              <a:rPr kumimoji="1" lang="ja-JP" altLang="en-US" sz="2000" dirty="0" smtClean="0">
                <a:solidFill>
                  <a:schemeClr val="bg1">
                    <a:lumMod val="50000"/>
                  </a:schemeClr>
                </a:solidFill>
                <a:latin typeface="Klee Medium" charset="-128"/>
                <a:ea typeface="Klee Medium" charset="-128"/>
                <a:cs typeface="Klee Medium" charset="-128"/>
              </a:rPr>
              <a:t>で表示</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2132298926"/>
      </p:ext>
    </p:extLst>
  </p:cSld>
  <p:clrMapOvr>
    <a:masterClrMapping/>
  </p:clrMapOvr>
  <p:transition advTm="1261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角丸四角形吹き出し 25"/>
          <p:cNvSpPr/>
          <p:nvPr/>
        </p:nvSpPr>
        <p:spPr>
          <a:xfrm>
            <a:off x="384357" y="3893846"/>
            <a:ext cx="4517843" cy="2562616"/>
          </a:xfrm>
          <a:prstGeom prst="wedgeRoundRectCallout">
            <a:avLst>
              <a:gd name="adj1" fmla="val -28357"/>
              <a:gd name="adj2" fmla="val -86323"/>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スライド番号プレースホルダー 1"/>
          <p:cNvSpPr>
            <a:spLocks noGrp="1"/>
          </p:cNvSpPr>
          <p:nvPr>
            <p:ph type="sldNum" sz="quarter" idx="12"/>
          </p:nvPr>
        </p:nvSpPr>
        <p:spPr/>
        <p:txBody>
          <a:bodyPr/>
          <a:lstStyle/>
          <a:p>
            <a:fld id="{D57F1E4F-1CFF-5643-939E-217C01CDF565}" type="slidenum">
              <a:rPr lang="en-US" smtClean="0"/>
              <a:pPr/>
              <a:t>31</a:t>
            </a:fld>
            <a:endParaRPr lang="en-US" dirty="0"/>
          </a:p>
        </p:txBody>
      </p:sp>
      <p:pic>
        <p:nvPicPr>
          <p:cNvPr id="4" name="図 3"/>
          <p:cNvPicPr>
            <a:picLocks noChangeAspect="1"/>
          </p:cNvPicPr>
          <p:nvPr/>
        </p:nvPicPr>
        <p:blipFill>
          <a:blip r:embed="rId5"/>
          <a:stretch>
            <a:fillRect/>
          </a:stretch>
        </p:blipFill>
        <p:spPr>
          <a:xfrm>
            <a:off x="0" y="0"/>
            <a:ext cx="9144000" cy="941948"/>
          </a:xfrm>
          <a:prstGeom prst="rect">
            <a:avLst/>
          </a:prstGeom>
        </p:spPr>
      </p:pic>
      <p:sp>
        <p:nvSpPr>
          <p:cNvPr id="5" name="テキスト ボックス 4"/>
          <p:cNvSpPr txBox="1"/>
          <p:nvPr/>
        </p:nvSpPr>
        <p:spPr>
          <a:xfrm>
            <a:off x="180509" y="915902"/>
            <a:ext cx="8782982" cy="461665"/>
          </a:xfrm>
          <a:prstGeom prst="rect">
            <a:avLst/>
          </a:prstGeom>
          <a:noFill/>
        </p:spPr>
        <p:txBody>
          <a:bodyPr wrap="none" rtlCol="0">
            <a:spAutoFit/>
          </a:bodyPr>
          <a:lstStyle/>
          <a:p>
            <a:r>
              <a:rPr kumimoji="1" lang="en-US" altLang="ja-JP" sz="2400" dirty="0" smtClean="0"/>
              <a:t>Display the binary vector tile data using “</a:t>
            </a:r>
            <a:r>
              <a:rPr kumimoji="1" lang="en-US" altLang="ja-JP" sz="2400" dirty="0" err="1" smtClean="0"/>
              <a:t>Mapbox</a:t>
            </a:r>
            <a:r>
              <a:rPr kumimoji="1" lang="en-US" altLang="ja-JP" sz="2400" dirty="0" smtClean="0"/>
              <a:t> GL JS” library</a:t>
            </a:r>
            <a:endParaRPr kumimoji="1" lang="ja-JP" altLang="en-US" sz="2400" dirty="0"/>
          </a:p>
        </p:txBody>
      </p:sp>
      <p:sp>
        <p:nvSpPr>
          <p:cNvPr id="6" name="角丸四角形 5"/>
          <p:cNvSpPr/>
          <p:nvPr/>
        </p:nvSpPr>
        <p:spPr>
          <a:xfrm>
            <a:off x="2805347" y="2135769"/>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mtClean="0"/>
              <a:t>gm{country}{version}.html</a:t>
            </a:r>
            <a:endParaRPr kumimoji="1" lang="ja-JP" altLang="en-US" baseline="30000" dirty="0"/>
          </a:p>
        </p:txBody>
      </p:sp>
      <p:pic>
        <p:nvPicPr>
          <p:cNvPr id="7" name="図 6"/>
          <p:cNvPicPr>
            <a:picLocks noChangeAspect="1"/>
          </p:cNvPicPr>
          <p:nvPr/>
        </p:nvPicPr>
        <p:blipFill>
          <a:blip r:embed="rId6"/>
          <a:stretch>
            <a:fillRect/>
          </a:stretch>
        </p:blipFill>
        <p:spPr>
          <a:xfrm>
            <a:off x="6172747" y="1800691"/>
            <a:ext cx="2864926" cy="2679388"/>
          </a:xfrm>
          <a:prstGeom prst="rect">
            <a:avLst/>
          </a:prstGeom>
          <a:noFill/>
          <a:ln w="50800">
            <a:solidFill>
              <a:srgbClr val="FF0000"/>
            </a:solidFill>
          </a:ln>
        </p:spPr>
      </p:pic>
      <p:sp>
        <p:nvSpPr>
          <p:cNvPr id="9" name="テキスト ボックス 8"/>
          <p:cNvSpPr txBox="1"/>
          <p:nvPr/>
        </p:nvSpPr>
        <p:spPr>
          <a:xfrm>
            <a:off x="967680" y="2568738"/>
            <a:ext cx="928459" cy="369332"/>
          </a:xfrm>
          <a:prstGeom prst="rect">
            <a:avLst/>
          </a:prstGeom>
          <a:noFill/>
        </p:spPr>
        <p:txBody>
          <a:bodyPr wrap="none" rtlCol="0">
            <a:spAutoFit/>
          </a:bodyPr>
          <a:lstStyle/>
          <a:p>
            <a:r>
              <a:rPr kumimoji="1" lang="en-US" altLang="ja-JP" dirty="0" err="1" smtClean="0">
                <a:solidFill>
                  <a:srgbClr val="FF0000"/>
                </a:solidFill>
              </a:rPr>
              <a:t>style.rb</a:t>
            </a:r>
            <a:endParaRPr kumimoji="1" lang="ja-JP" altLang="en-US" dirty="0">
              <a:solidFill>
                <a:srgbClr val="FF0000"/>
              </a:solidFill>
            </a:endParaRPr>
          </a:p>
        </p:txBody>
      </p:sp>
      <p:sp>
        <p:nvSpPr>
          <p:cNvPr id="10" name="角丸四角形 9"/>
          <p:cNvSpPr/>
          <p:nvPr/>
        </p:nvSpPr>
        <p:spPr>
          <a:xfrm>
            <a:off x="2805347" y="3197081"/>
            <a:ext cx="3097967" cy="61763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gm{country}{version}.</a:t>
            </a:r>
            <a:r>
              <a:rPr kumimoji="1" lang="en-US" altLang="ja-JP" dirty="0" err="1" smtClean="0"/>
              <a:t>json</a:t>
            </a:r>
            <a:r>
              <a:rPr kumimoji="1" lang="en-US" altLang="ja-JP" dirty="0" smtClean="0"/>
              <a:t> </a:t>
            </a:r>
            <a:r>
              <a:rPr kumimoji="1" lang="en-US" altLang="ja-JP" baseline="30000" dirty="0" smtClean="0"/>
              <a:t>*1</a:t>
            </a:r>
            <a:endParaRPr kumimoji="1" lang="ja-JP" altLang="en-US" baseline="30000" dirty="0"/>
          </a:p>
        </p:txBody>
      </p:sp>
      <p:sp>
        <p:nvSpPr>
          <p:cNvPr id="11" name="テキスト ボックス 10"/>
          <p:cNvSpPr txBox="1"/>
          <p:nvPr/>
        </p:nvSpPr>
        <p:spPr>
          <a:xfrm>
            <a:off x="314794" y="6456462"/>
            <a:ext cx="4424353" cy="307777"/>
          </a:xfrm>
          <a:prstGeom prst="rect">
            <a:avLst/>
          </a:prstGeom>
          <a:noFill/>
        </p:spPr>
        <p:txBody>
          <a:bodyPr wrap="none" rtlCol="0">
            <a:spAutoFit/>
          </a:bodyPr>
          <a:lstStyle/>
          <a:p>
            <a:r>
              <a:rPr kumimoji="1" lang="en-US" altLang="ja-JP" sz="1400" dirty="0" smtClean="0"/>
              <a:t>*</a:t>
            </a:r>
            <a:r>
              <a:rPr kumimoji="1" lang="en-US" altLang="ja-JP" sz="1400" dirty="0"/>
              <a:t>1 </a:t>
            </a:r>
            <a:r>
              <a:rPr kumimoji="1" lang="en-US" altLang="ja-JP" sz="1400" dirty="0">
                <a:hlinkClick r:id="rId7"/>
              </a:rPr>
              <a:t>https://www.mapbox.com/mapbox-gl-js/style-spec</a:t>
            </a:r>
            <a:r>
              <a:rPr kumimoji="1" lang="en-US" altLang="ja-JP" sz="1400" dirty="0" smtClean="0">
                <a:hlinkClick r:id="rId7"/>
              </a:rPr>
              <a:t>/</a:t>
            </a:r>
            <a:r>
              <a:rPr kumimoji="1" lang="en-US" altLang="ja-JP" sz="1400" dirty="0" smtClean="0"/>
              <a:t> </a:t>
            </a:r>
          </a:p>
        </p:txBody>
      </p:sp>
      <p:cxnSp>
        <p:nvCxnSpPr>
          <p:cNvPr id="13" name="直線矢印コネクタ 12"/>
          <p:cNvCxnSpPr>
            <a:stCxn id="9" idx="3"/>
            <a:endCxn id="6" idx="1"/>
          </p:cNvCxnSpPr>
          <p:nvPr/>
        </p:nvCxnSpPr>
        <p:spPr>
          <a:xfrm flipV="1">
            <a:off x="1896139" y="2444587"/>
            <a:ext cx="909208" cy="308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p:cNvCxnSpPr>
            <a:stCxn id="9" idx="3"/>
            <a:endCxn id="10" idx="1"/>
          </p:cNvCxnSpPr>
          <p:nvPr/>
        </p:nvCxnSpPr>
        <p:spPr>
          <a:xfrm>
            <a:off x="1896139" y="2753404"/>
            <a:ext cx="909208" cy="752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3"/>
          </p:cNvCxnSpPr>
          <p:nvPr/>
        </p:nvCxnSpPr>
        <p:spPr>
          <a:xfrm flipV="1">
            <a:off x="5903314" y="2444586"/>
            <a:ext cx="55463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10" idx="0"/>
            <a:endCxn id="6" idx="2"/>
          </p:cNvCxnSpPr>
          <p:nvPr/>
        </p:nvCxnSpPr>
        <p:spPr>
          <a:xfrm flipV="1">
            <a:off x="4354331" y="2753404"/>
            <a:ext cx="0" cy="443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5" name="図 24"/>
          <p:cNvPicPr>
            <a:picLocks noChangeAspect="1"/>
          </p:cNvPicPr>
          <p:nvPr/>
        </p:nvPicPr>
        <p:blipFill>
          <a:blip r:embed="rId8"/>
          <a:stretch>
            <a:fillRect/>
          </a:stretch>
        </p:blipFill>
        <p:spPr>
          <a:xfrm>
            <a:off x="793750" y="4198647"/>
            <a:ext cx="3333357" cy="2219194"/>
          </a:xfrm>
          <a:prstGeom prst="rect">
            <a:avLst/>
          </a:prstGeom>
        </p:spPr>
      </p:pic>
      <p:sp>
        <p:nvSpPr>
          <p:cNvPr id="27" name="テキスト ボックス 26"/>
          <p:cNvSpPr txBox="1"/>
          <p:nvPr/>
        </p:nvSpPr>
        <p:spPr>
          <a:xfrm>
            <a:off x="782535" y="3891224"/>
            <a:ext cx="3366627" cy="307777"/>
          </a:xfrm>
          <a:prstGeom prst="rect">
            <a:avLst/>
          </a:prstGeom>
          <a:noFill/>
        </p:spPr>
        <p:txBody>
          <a:bodyPr wrap="none" rtlCol="0">
            <a:spAutoFit/>
          </a:bodyPr>
          <a:lstStyle/>
          <a:p>
            <a:r>
              <a:rPr kumimoji="1" lang="en-US" altLang="ja-JP" sz="1400" dirty="0" smtClean="0"/>
              <a:t>e.g. styling and ordering of polygon data</a:t>
            </a:r>
            <a:endParaRPr kumimoji="1" lang="ja-JP" altLang="en-US" sz="1400" dirty="0"/>
          </a:p>
        </p:txBody>
      </p:sp>
      <p:sp>
        <p:nvSpPr>
          <p:cNvPr id="21" name="テキスト ボックス 20"/>
          <p:cNvSpPr txBox="1"/>
          <p:nvPr/>
        </p:nvSpPr>
        <p:spPr>
          <a:xfrm>
            <a:off x="180509" y="1365377"/>
            <a:ext cx="72266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このバイナリベクトルタイルデータを</a:t>
            </a:r>
            <a:r>
              <a:rPr kumimoji="1" lang="en-US" altLang="ja-JP" sz="2000" dirty="0" smtClean="0">
                <a:solidFill>
                  <a:schemeClr val="bg1">
                    <a:lumMod val="50000"/>
                  </a:schemeClr>
                </a:solidFill>
                <a:latin typeface="Klee Medium" charset="-128"/>
                <a:ea typeface="Klee Medium" charset="-128"/>
                <a:cs typeface="Klee Medium" charset="-128"/>
              </a:rPr>
              <a:t> </a:t>
            </a:r>
            <a:r>
              <a:rPr kumimoji="1" lang="en-US" altLang="ja-JP" sz="2000" dirty="0" err="1" smtClean="0">
                <a:solidFill>
                  <a:schemeClr val="bg1">
                    <a:lumMod val="50000"/>
                  </a:schemeClr>
                </a:solidFill>
                <a:latin typeface="Klee Medium" charset="-128"/>
                <a:ea typeface="Klee Medium" charset="-128"/>
                <a:cs typeface="Klee Medium" charset="-128"/>
              </a:rPr>
              <a:t>Mapbox</a:t>
            </a:r>
            <a:r>
              <a:rPr kumimoji="1" lang="en-US" altLang="ja-JP" sz="2000" dirty="0" smtClean="0">
                <a:solidFill>
                  <a:schemeClr val="bg1">
                    <a:lumMod val="50000"/>
                  </a:schemeClr>
                </a:solidFill>
                <a:latin typeface="Klee Medium" charset="-128"/>
                <a:ea typeface="Klee Medium" charset="-128"/>
                <a:cs typeface="Klee Medium" charset="-128"/>
              </a:rPr>
              <a:t> GL JS </a:t>
            </a:r>
            <a:r>
              <a:rPr kumimoji="1" lang="ja-JP" altLang="en-US" sz="2000" dirty="0" smtClean="0">
                <a:solidFill>
                  <a:schemeClr val="bg1">
                    <a:lumMod val="50000"/>
                  </a:schemeClr>
                </a:solidFill>
                <a:latin typeface="Klee Medium" charset="-128"/>
                <a:ea typeface="Klee Medium" charset="-128"/>
                <a:cs typeface="Klee Medium" charset="-128"/>
              </a:rPr>
              <a:t>で表示</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827141395"/>
      </p:ext>
    </p:extLst>
  </p:cSld>
  <p:clrMapOvr>
    <a:masterClrMapping/>
  </p:clrMapOvr>
  <p:transition advTm="13334">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5"/>
          <a:stretch>
            <a:fillRect/>
          </a:stretch>
        </p:blipFill>
        <p:spPr>
          <a:xfrm>
            <a:off x="0" y="1093423"/>
            <a:ext cx="9144000" cy="5750442"/>
          </a:xfrm>
          <a:prstGeom prst="rect">
            <a:avLst/>
          </a:prstGeom>
        </p:spPr>
      </p:pic>
      <p:sp>
        <p:nvSpPr>
          <p:cNvPr id="4" name="テキスト ボックス 3"/>
          <p:cNvSpPr txBox="1"/>
          <p:nvPr/>
        </p:nvSpPr>
        <p:spPr>
          <a:xfrm>
            <a:off x="50800" y="132317"/>
            <a:ext cx="5109347" cy="369332"/>
          </a:xfrm>
          <a:prstGeom prst="rect">
            <a:avLst/>
          </a:prstGeom>
          <a:noFill/>
        </p:spPr>
        <p:txBody>
          <a:bodyPr wrap="none" rtlCol="0">
            <a:spAutoFit/>
          </a:bodyPr>
          <a:lstStyle/>
          <a:p>
            <a:r>
              <a:rPr kumimoji="1" lang="en-US" altLang="ja-JP" dirty="0" smtClean="0"/>
              <a:t>Quality check of Global Map Binary Vector Tiles </a:t>
            </a:r>
            <a:endParaRPr kumimoji="1" lang="ja-JP" altLang="en-US" dirty="0"/>
          </a:p>
        </p:txBody>
      </p:sp>
      <p:sp>
        <p:nvSpPr>
          <p:cNvPr id="5" name="正方形/長方形 4"/>
          <p:cNvSpPr/>
          <p:nvPr/>
        </p:nvSpPr>
        <p:spPr>
          <a:xfrm>
            <a:off x="4988303" y="132317"/>
            <a:ext cx="4249881" cy="369332"/>
          </a:xfrm>
          <a:prstGeom prst="rect">
            <a:avLst/>
          </a:prstGeom>
        </p:spPr>
        <p:txBody>
          <a:bodyPr wrap="none">
            <a:spAutoFit/>
          </a:bodyPr>
          <a:lstStyle/>
          <a:p>
            <a:r>
              <a:rPr lang="en-US" altLang="ja-JP" dirty="0">
                <a:solidFill>
                  <a:srgbClr val="0070C0"/>
                </a:solidFill>
              </a:rPr>
              <a:t>https://</a:t>
            </a:r>
            <a:r>
              <a:rPr lang="en-US" altLang="ja-JP" dirty="0" err="1">
                <a:solidFill>
                  <a:srgbClr val="0070C0"/>
                </a:solidFill>
              </a:rPr>
              <a:t>hfu.github.io</a:t>
            </a:r>
            <a:r>
              <a:rPr lang="en-US" altLang="ja-JP" dirty="0">
                <a:solidFill>
                  <a:srgbClr val="0070C0"/>
                </a:solidFill>
              </a:rPr>
              <a:t>/</a:t>
            </a:r>
            <a:r>
              <a:rPr lang="en-US" altLang="ja-JP" dirty="0" err="1">
                <a:solidFill>
                  <a:srgbClr val="0070C0"/>
                </a:solidFill>
              </a:rPr>
              <a:t>globalmaps</a:t>
            </a:r>
            <a:r>
              <a:rPr lang="en-US" altLang="ja-JP" dirty="0">
                <a:solidFill>
                  <a:srgbClr val="0070C0"/>
                </a:solidFill>
              </a:rPr>
              <a:t>-</a:t>
            </a:r>
            <a:r>
              <a:rPr lang="en-US" altLang="ja-JP" dirty="0" err="1">
                <a:solidFill>
                  <a:srgbClr val="0070C0"/>
                </a:solidFill>
              </a:rPr>
              <a:t>vt</a:t>
            </a:r>
            <a:r>
              <a:rPr lang="en-US" altLang="ja-JP" dirty="0">
                <a:solidFill>
                  <a:srgbClr val="0070C0"/>
                </a:solidFill>
              </a:rPr>
              <a:t>-style/</a:t>
            </a:r>
            <a:endParaRPr lang="ja-JP" altLang="en-US" dirty="0">
              <a:solidFill>
                <a:srgbClr val="0070C0"/>
              </a:solidFill>
            </a:endParaRPr>
          </a:p>
        </p:txBody>
      </p:sp>
      <p:sp>
        <p:nvSpPr>
          <p:cNvPr id="6" name="線吹き出し 1 (枠付き) 5"/>
          <p:cNvSpPr/>
          <p:nvPr/>
        </p:nvSpPr>
        <p:spPr>
          <a:xfrm>
            <a:off x="1524000" y="5111644"/>
            <a:ext cx="2286000" cy="863600"/>
          </a:xfrm>
          <a:prstGeom prst="borderCallout1">
            <a:avLst>
              <a:gd name="adj1" fmla="val 22321"/>
              <a:gd name="adj2" fmla="val -136"/>
              <a:gd name="adj3" fmla="val 63843"/>
              <a:gd name="adj4" fmla="val -1958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smtClean="0"/>
              <a:t>Links to countries with number of issues found, </a:t>
            </a:r>
            <a:r>
              <a:rPr kumimoji="1" lang="en-US" altLang="ja-JP" sz="1400" dirty="0" smtClean="0">
                <a:solidFill>
                  <a:schemeClr val="bg1">
                    <a:lumMod val="85000"/>
                  </a:schemeClr>
                </a:solidFill>
              </a:rPr>
              <a:t>implemented thorough custom tag via Riot</a:t>
            </a:r>
            <a:endParaRPr kumimoji="1" lang="ja-JP" altLang="en-US" sz="1400" dirty="0">
              <a:solidFill>
                <a:schemeClr val="bg1">
                  <a:lumMod val="85000"/>
                </a:schemeClr>
              </a:solidFill>
            </a:endParaRPr>
          </a:p>
        </p:txBody>
      </p:sp>
      <p:sp>
        <p:nvSpPr>
          <p:cNvPr id="7" name="線吹き出し 1 (枠付き) 6"/>
          <p:cNvSpPr/>
          <p:nvPr/>
        </p:nvSpPr>
        <p:spPr>
          <a:xfrm>
            <a:off x="4737100" y="1161944"/>
            <a:ext cx="4305300" cy="711200"/>
          </a:xfrm>
          <a:prstGeom prst="borderCallout1">
            <a:avLst>
              <a:gd name="adj1" fmla="val 22321"/>
              <a:gd name="adj2" fmla="val -136"/>
              <a:gd name="adj3" fmla="val 50713"/>
              <a:gd name="adj4" fmla="val -313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kumimoji="1" lang="en-US" altLang="ja-JP" sz="1400" dirty="0" smtClean="0"/>
              <a:t>Open the web map on a new tab</a:t>
            </a:r>
          </a:p>
          <a:p>
            <a:pPr marL="342900" indent="-342900">
              <a:buFont typeface="+mj-lt"/>
              <a:buAutoNum type="arabicPeriod"/>
            </a:pPr>
            <a:r>
              <a:rPr kumimoji="1" lang="en-US" altLang="ja-JP" sz="1400" dirty="0" smtClean="0"/>
              <a:t>Create issues on GitHub if you find problem</a:t>
            </a:r>
          </a:p>
          <a:p>
            <a:pPr marL="342900" indent="-342900">
              <a:buFont typeface="+mj-lt"/>
              <a:buAutoNum type="arabicPeriod"/>
            </a:pPr>
            <a:r>
              <a:rPr kumimoji="1" lang="en-US" altLang="ja-JP" sz="1400" dirty="0" smtClean="0"/>
              <a:t>You can also download Shapefile or crosscheck</a:t>
            </a:r>
            <a:endParaRPr kumimoji="1" lang="ja-JP" altLang="en-US" sz="1400" dirty="0"/>
          </a:p>
        </p:txBody>
      </p:sp>
      <p:sp>
        <p:nvSpPr>
          <p:cNvPr id="2" name="スライド番号プレースホルダー 1"/>
          <p:cNvSpPr>
            <a:spLocks noGrp="1"/>
          </p:cNvSpPr>
          <p:nvPr>
            <p:ph type="sldNum" sz="quarter" idx="12"/>
          </p:nvPr>
        </p:nvSpPr>
        <p:spPr>
          <a:xfrm>
            <a:off x="6985000" y="6356351"/>
            <a:ext cx="2057400" cy="365125"/>
          </a:xfrm>
        </p:spPr>
        <p:txBody>
          <a:bodyPr/>
          <a:lstStyle/>
          <a:p>
            <a:fld id="{D57F1E4F-1CFF-5643-939E-217C01CDF565}" type="slidenum">
              <a:rPr lang="en-US" smtClean="0"/>
              <a:pPr/>
              <a:t>32</a:t>
            </a:fld>
            <a:endParaRPr lang="en-US" dirty="0"/>
          </a:p>
        </p:txBody>
      </p:sp>
      <p:sp>
        <p:nvSpPr>
          <p:cNvPr id="8" name="テキスト ボックス 7"/>
          <p:cNvSpPr txBox="1"/>
          <p:nvPr/>
        </p:nvSpPr>
        <p:spPr>
          <a:xfrm>
            <a:off x="50800" y="501649"/>
            <a:ext cx="68531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地球地図バイナリベクトルタイルの品質チェック用サイト</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1" name="サウンド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834455903"/>
      </p:ext>
    </p:extLst>
  </p:cSld>
  <p:clrMapOvr>
    <a:masterClrMapping/>
  </p:clrMapOvr>
  <p:transition advTm="8904">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5"/>
          <a:stretch>
            <a:fillRect/>
          </a:stretch>
        </p:blipFill>
        <p:spPr>
          <a:xfrm>
            <a:off x="0" y="1093423"/>
            <a:ext cx="9144000" cy="5750442"/>
          </a:xfrm>
          <a:prstGeom prst="rect">
            <a:avLst/>
          </a:prstGeom>
        </p:spPr>
      </p:pic>
      <p:sp>
        <p:nvSpPr>
          <p:cNvPr id="4" name="テキスト ボックス 3"/>
          <p:cNvSpPr txBox="1"/>
          <p:nvPr/>
        </p:nvSpPr>
        <p:spPr>
          <a:xfrm>
            <a:off x="50800" y="132317"/>
            <a:ext cx="5109347" cy="369332"/>
          </a:xfrm>
          <a:prstGeom prst="rect">
            <a:avLst/>
          </a:prstGeom>
          <a:noFill/>
        </p:spPr>
        <p:txBody>
          <a:bodyPr wrap="none" rtlCol="0">
            <a:spAutoFit/>
          </a:bodyPr>
          <a:lstStyle/>
          <a:p>
            <a:r>
              <a:rPr kumimoji="1" lang="en-US" altLang="ja-JP" dirty="0" smtClean="0"/>
              <a:t>Quality check of Global Map Binary Vector Tiles </a:t>
            </a:r>
            <a:endParaRPr kumimoji="1" lang="ja-JP" altLang="en-US" dirty="0"/>
          </a:p>
        </p:txBody>
      </p:sp>
      <p:sp>
        <p:nvSpPr>
          <p:cNvPr id="5" name="正方形/長方形 4"/>
          <p:cNvSpPr/>
          <p:nvPr/>
        </p:nvSpPr>
        <p:spPr>
          <a:xfrm>
            <a:off x="4988303" y="132317"/>
            <a:ext cx="4249881" cy="369332"/>
          </a:xfrm>
          <a:prstGeom prst="rect">
            <a:avLst/>
          </a:prstGeom>
          <a:solidFill>
            <a:srgbClr val="FFFF00"/>
          </a:solidFill>
          <a:ln>
            <a:noFill/>
          </a:ln>
        </p:spPr>
        <p:txBody>
          <a:bodyPr wrap="none">
            <a:spAutoFit/>
          </a:bodyPr>
          <a:lstStyle/>
          <a:p>
            <a:r>
              <a:rPr lang="en-US" altLang="ja-JP" dirty="0">
                <a:solidFill>
                  <a:srgbClr val="0070C0"/>
                </a:solidFill>
              </a:rPr>
              <a:t>https://</a:t>
            </a:r>
            <a:r>
              <a:rPr lang="en-US" altLang="ja-JP" dirty="0" err="1">
                <a:solidFill>
                  <a:srgbClr val="0070C0"/>
                </a:solidFill>
              </a:rPr>
              <a:t>hfu.github.io</a:t>
            </a:r>
            <a:r>
              <a:rPr lang="en-US" altLang="ja-JP" dirty="0">
                <a:solidFill>
                  <a:srgbClr val="0070C0"/>
                </a:solidFill>
              </a:rPr>
              <a:t>/</a:t>
            </a:r>
            <a:r>
              <a:rPr lang="en-US" altLang="ja-JP" dirty="0" err="1">
                <a:solidFill>
                  <a:srgbClr val="0070C0"/>
                </a:solidFill>
              </a:rPr>
              <a:t>globalmaps</a:t>
            </a:r>
            <a:r>
              <a:rPr lang="en-US" altLang="ja-JP" dirty="0">
                <a:solidFill>
                  <a:srgbClr val="0070C0"/>
                </a:solidFill>
              </a:rPr>
              <a:t>-</a:t>
            </a:r>
            <a:r>
              <a:rPr lang="en-US" altLang="ja-JP" dirty="0" err="1">
                <a:solidFill>
                  <a:srgbClr val="0070C0"/>
                </a:solidFill>
              </a:rPr>
              <a:t>vt</a:t>
            </a:r>
            <a:r>
              <a:rPr lang="en-US" altLang="ja-JP" dirty="0">
                <a:solidFill>
                  <a:srgbClr val="0070C0"/>
                </a:solidFill>
              </a:rPr>
              <a:t>-style/</a:t>
            </a:r>
            <a:endParaRPr lang="ja-JP" altLang="en-US" dirty="0">
              <a:solidFill>
                <a:srgbClr val="0070C0"/>
              </a:solidFill>
            </a:endParaRPr>
          </a:p>
        </p:txBody>
      </p:sp>
      <p:sp>
        <p:nvSpPr>
          <p:cNvPr id="6" name="線吹き出し 1 (枠付き) 5"/>
          <p:cNvSpPr/>
          <p:nvPr/>
        </p:nvSpPr>
        <p:spPr>
          <a:xfrm>
            <a:off x="1524000" y="5111644"/>
            <a:ext cx="2286000" cy="863600"/>
          </a:xfrm>
          <a:prstGeom prst="borderCallout1">
            <a:avLst>
              <a:gd name="adj1" fmla="val 22321"/>
              <a:gd name="adj2" fmla="val -136"/>
              <a:gd name="adj3" fmla="val 63843"/>
              <a:gd name="adj4" fmla="val -1958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smtClean="0"/>
              <a:t>Links to countries with number of issues found, </a:t>
            </a:r>
            <a:r>
              <a:rPr kumimoji="1" lang="en-US" altLang="ja-JP" sz="1400" dirty="0" smtClean="0">
                <a:solidFill>
                  <a:schemeClr val="bg1">
                    <a:lumMod val="85000"/>
                  </a:schemeClr>
                </a:solidFill>
              </a:rPr>
              <a:t>implemented thorough custom tag via Riot</a:t>
            </a:r>
            <a:endParaRPr kumimoji="1" lang="ja-JP" altLang="en-US" sz="1400" dirty="0">
              <a:solidFill>
                <a:schemeClr val="bg1">
                  <a:lumMod val="85000"/>
                </a:schemeClr>
              </a:solidFill>
            </a:endParaRPr>
          </a:p>
        </p:txBody>
      </p:sp>
      <p:sp>
        <p:nvSpPr>
          <p:cNvPr id="7" name="線吹き出し 1 (枠付き) 6"/>
          <p:cNvSpPr/>
          <p:nvPr/>
        </p:nvSpPr>
        <p:spPr>
          <a:xfrm>
            <a:off x="4737100" y="1161944"/>
            <a:ext cx="4305300" cy="711200"/>
          </a:xfrm>
          <a:prstGeom prst="borderCallout1">
            <a:avLst>
              <a:gd name="adj1" fmla="val 22321"/>
              <a:gd name="adj2" fmla="val -136"/>
              <a:gd name="adj3" fmla="val 50713"/>
              <a:gd name="adj4" fmla="val -313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kumimoji="1" lang="en-US" altLang="ja-JP" sz="1400" dirty="0" smtClean="0"/>
              <a:t>Open the web map on a new tab</a:t>
            </a:r>
          </a:p>
          <a:p>
            <a:pPr marL="342900" indent="-342900">
              <a:buFont typeface="+mj-lt"/>
              <a:buAutoNum type="arabicPeriod"/>
            </a:pPr>
            <a:r>
              <a:rPr kumimoji="1" lang="en-US" altLang="ja-JP" sz="1400" dirty="0" smtClean="0"/>
              <a:t>Create issues on GitHub if you find problem</a:t>
            </a:r>
          </a:p>
          <a:p>
            <a:pPr marL="342900" indent="-342900">
              <a:buFont typeface="+mj-lt"/>
              <a:buAutoNum type="arabicPeriod"/>
            </a:pPr>
            <a:r>
              <a:rPr kumimoji="1" lang="en-US" altLang="ja-JP" sz="1400" dirty="0" smtClean="0"/>
              <a:t>You can also download Shapefile or crosscheck</a:t>
            </a:r>
            <a:endParaRPr kumimoji="1" lang="ja-JP" altLang="en-US" sz="1400" dirty="0"/>
          </a:p>
        </p:txBody>
      </p:sp>
      <p:sp>
        <p:nvSpPr>
          <p:cNvPr id="2" name="スライド番号プレースホルダー 1"/>
          <p:cNvSpPr>
            <a:spLocks noGrp="1"/>
          </p:cNvSpPr>
          <p:nvPr>
            <p:ph type="sldNum" sz="quarter" idx="12"/>
          </p:nvPr>
        </p:nvSpPr>
        <p:spPr>
          <a:xfrm>
            <a:off x="6985000" y="6356351"/>
            <a:ext cx="2057400" cy="365125"/>
          </a:xfrm>
        </p:spPr>
        <p:txBody>
          <a:bodyPr/>
          <a:lstStyle/>
          <a:p>
            <a:fld id="{D57F1E4F-1CFF-5643-939E-217C01CDF565}" type="slidenum">
              <a:rPr lang="en-US" smtClean="0"/>
              <a:pPr/>
              <a:t>33</a:t>
            </a:fld>
            <a:endParaRPr lang="en-US" dirty="0"/>
          </a:p>
        </p:txBody>
      </p:sp>
      <p:sp>
        <p:nvSpPr>
          <p:cNvPr id="8" name="テキスト ボックス 7"/>
          <p:cNvSpPr txBox="1"/>
          <p:nvPr/>
        </p:nvSpPr>
        <p:spPr>
          <a:xfrm>
            <a:off x="50800" y="501649"/>
            <a:ext cx="68531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地球地図バイナリベクトルタイルの品質チェック用サイト</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1" name="サウンド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893015190"/>
      </p:ext>
    </p:extLst>
  </p:cSld>
  <p:clrMapOvr>
    <a:masterClrMapping/>
  </p:clrMapOvr>
  <p:transition advTm="9296">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5"/>
          <a:stretch>
            <a:fillRect/>
          </a:stretch>
        </p:blipFill>
        <p:spPr>
          <a:xfrm>
            <a:off x="0" y="1093423"/>
            <a:ext cx="9144000" cy="5750442"/>
          </a:xfrm>
          <a:prstGeom prst="rect">
            <a:avLst/>
          </a:prstGeom>
        </p:spPr>
      </p:pic>
      <p:sp>
        <p:nvSpPr>
          <p:cNvPr id="4" name="テキスト ボックス 3"/>
          <p:cNvSpPr txBox="1"/>
          <p:nvPr/>
        </p:nvSpPr>
        <p:spPr>
          <a:xfrm>
            <a:off x="50800" y="132317"/>
            <a:ext cx="5109347" cy="369332"/>
          </a:xfrm>
          <a:prstGeom prst="rect">
            <a:avLst/>
          </a:prstGeom>
          <a:noFill/>
        </p:spPr>
        <p:txBody>
          <a:bodyPr wrap="none" rtlCol="0">
            <a:spAutoFit/>
          </a:bodyPr>
          <a:lstStyle/>
          <a:p>
            <a:r>
              <a:rPr kumimoji="1" lang="en-US" altLang="ja-JP" dirty="0" smtClean="0"/>
              <a:t>Quality check of Global Map Binary Vector Tiles </a:t>
            </a:r>
            <a:endParaRPr kumimoji="1" lang="ja-JP" altLang="en-US" dirty="0"/>
          </a:p>
        </p:txBody>
      </p:sp>
      <p:sp>
        <p:nvSpPr>
          <p:cNvPr id="5" name="正方形/長方形 4"/>
          <p:cNvSpPr/>
          <p:nvPr/>
        </p:nvSpPr>
        <p:spPr>
          <a:xfrm>
            <a:off x="4988303" y="132317"/>
            <a:ext cx="4249881" cy="369332"/>
          </a:xfrm>
          <a:prstGeom prst="rect">
            <a:avLst/>
          </a:prstGeom>
        </p:spPr>
        <p:txBody>
          <a:bodyPr wrap="none">
            <a:spAutoFit/>
          </a:bodyPr>
          <a:lstStyle/>
          <a:p>
            <a:r>
              <a:rPr lang="en-US" altLang="ja-JP" dirty="0">
                <a:solidFill>
                  <a:srgbClr val="0070C0"/>
                </a:solidFill>
              </a:rPr>
              <a:t>https://</a:t>
            </a:r>
            <a:r>
              <a:rPr lang="en-US" altLang="ja-JP" dirty="0" err="1">
                <a:solidFill>
                  <a:srgbClr val="0070C0"/>
                </a:solidFill>
              </a:rPr>
              <a:t>hfu.github.io</a:t>
            </a:r>
            <a:r>
              <a:rPr lang="en-US" altLang="ja-JP" dirty="0">
                <a:solidFill>
                  <a:srgbClr val="0070C0"/>
                </a:solidFill>
              </a:rPr>
              <a:t>/</a:t>
            </a:r>
            <a:r>
              <a:rPr lang="en-US" altLang="ja-JP" dirty="0" err="1">
                <a:solidFill>
                  <a:srgbClr val="0070C0"/>
                </a:solidFill>
              </a:rPr>
              <a:t>globalmaps</a:t>
            </a:r>
            <a:r>
              <a:rPr lang="en-US" altLang="ja-JP" dirty="0">
                <a:solidFill>
                  <a:srgbClr val="0070C0"/>
                </a:solidFill>
              </a:rPr>
              <a:t>-</a:t>
            </a:r>
            <a:r>
              <a:rPr lang="en-US" altLang="ja-JP" dirty="0" err="1">
                <a:solidFill>
                  <a:srgbClr val="0070C0"/>
                </a:solidFill>
              </a:rPr>
              <a:t>vt</a:t>
            </a:r>
            <a:r>
              <a:rPr lang="en-US" altLang="ja-JP" dirty="0">
                <a:solidFill>
                  <a:srgbClr val="0070C0"/>
                </a:solidFill>
              </a:rPr>
              <a:t>-style/</a:t>
            </a:r>
            <a:endParaRPr lang="ja-JP" altLang="en-US" dirty="0">
              <a:solidFill>
                <a:srgbClr val="0070C0"/>
              </a:solidFill>
            </a:endParaRPr>
          </a:p>
        </p:txBody>
      </p:sp>
      <p:sp>
        <p:nvSpPr>
          <p:cNvPr id="6" name="線吹き出し 1 (枠付き) 5"/>
          <p:cNvSpPr/>
          <p:nvPr/>
        </p:nvSpPr>
        <p:spPr>
          <a:xfrm>
            <a:off x="1524000" y="5111644"/>
            <a:ext cx="2286000" cy="863600"/>
          </a:xfrm>
          <a:prstGeom prst="borderCallout1">
            <a:avLst>
              <a:gd name="adj1" fmla="val 22321"/>
              <a:gd name="adj2" fmla="val -136"/>
              <a:gd name="adj3" fmla="val 63843"/>
              <a:gd name="adj4" fmla="val -1958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smtClean="0"/>
              <a:t>Links to countries with number of issues found, </a:t>
            </a:r>
            <a:r>
              <a:rPr kumimoji="1" lang="en-US" altLang="ja-JP" sz="1400" dirty="0" smtClean="0">
                <a:solidFill>
                  <a:schemeClr val="bg1">
                    <a:lumMod val="85000"/>
                  </a:schemeClr>
                </a:solidFill>
              </a:rPr>
              <a:t>implemented thorough custom tag via Riot</a:t>
            </a:r>
            <a:endParaRPr kumimoji="1" lang="ja-JP" altLang="en-US" sz="1400" dirty="0">
              <a:solidFill>
                <a:schemeClr val="bg1">
                  <a:lumMod val="85000"/>
                </a:schemeClr>
              </a:solidFill>
            </a:endParaRPr>
          </a:p>
        </p:txBody>
      </p:sp>
      <p:sp>
        <p:nvSpPr>
          <p:cNvPr id="7" name="線吹き出し 1 (枠付き) 6"/>
          <p:cNvSpPr/>
          <p:nvPr/>
        </p:nvSpPr>
        <p:spPr>
          <a:xfrm>
            <a:off x="4737100" y="1161944"/>
            <a:ext cx="4305300" cy="711200"/>
          </a:xfrm>
          <a:prstGeom prst="borderCallout1">
            <a:avLst>
              <a:gd name="adj1" fmla="val 22321"/>
              <a:gd name="adj2" fmla="val -136"/>
              <a:gd name="adj3" fmla="val 50713"/>
              <a:gd name="adj4" fmla="val -313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kumimoji="1" lang="en-US" altLang="ja-JP" sz="1400" dirty="0" smtClean="0"/>
              <a:t>Open the web map on a new tab</a:t>
            </a:r>
          </a:p>
          <a:p>
            <a:pPr marL="342900" indent="-342900">
              <a:buFont typeface="+mj-lt"/>
              <a:buAutoNum type="arabicPeriod"/>
            </a:pPr>
            <a:r>
              <a:rPr kumimoji="1" lang="en-US" altLang="ja-JP" sz="1400" dirty="0" smtClean="0"/>
              <a:t>Create issues on GitHub if you find problem</a:t>
            </a:r>
          </a:p>
          <a:p>
            <a:pPr marL="342900" indent="-342900">
              <a:buFont typeface="+mj-lt"/>
              <a:buAutoNum type="arabicPeriod"/>
            </a:pPr>
            <a:r>
              <a:rPr kumimoji="1" lang="en-US" altLang="ja-JP" sz="1400" dirty="0" smtClean="0"/>
              <a:t>You can also download Shapefile or crosscheck</a:t>
            </a:r>
            <a:endParaRPr kumimoji="1" lang="ja-JP" altLang="en-US" sz="1400" dirty="0"/>
          </a:p>
        </p:txBody>
      </p:sp>
      <p:sp>
        <p:nvSpPr>
          <p:cNvPr id="2" name="スライド番号プレースホルダー 1"/>
          <p:cNvSpPr>
            <a:spLocks noGrp="1"/>
          </p:cNvSpPr>
          <p:nvPr>
            <p:ph type="sldNum" sz="quarter" idx="12"/>
          </p:nvPr>
        </p:nvSpPr>
        <p:spPr>
          <a:xfrm>
            <a:off x="6985000" y="6356351"/>
            <a:ext cx="2057400" cy="365125"/>
          </a:xfrm>
        </p:spPr>
        <p:txBody>
          <a:bodyPr/>
          <a:lstStyle/>
          <a:p>
            <a:fld id="{D57F1E4F-1CFF-5643-939E-217C01CDF565}" type="slidenum">
              <a:rPr lang="en-US" smtClean="0"/>
              <a:pPr/>
              <a:t>34</a:t>
            </a:fld>
            <a:endParaRPr lang="en-US" dirty="0"/>
          </a:p>
        </p:txBody>
      </p:sp>
      <p:sp>
        <p:nvSpPr>
          <p:cNvPr id="8" name="テキスト ボックス 7"/>
          <p:cNvSpPr txBox="1"/>
          <p:nvPr/>
        </p:nvSpPr>
        <p:spPr>
          <a:xfrm>
            <a:off x="50800" y="501649"/>
            <a:ext cx="68531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地球地図バイナリベクトルタイルの品質チェック用サイト</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1" name="サウンド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842395699"/>
      </p:ext>
    </p:extLst>
  </p:cSld>
  <p:clrMapOvr>
    <a:masterClrMapping/>
  </p:clrMapOvr>
  <p:transition advTm="20543">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5"/>
          <a:stretch>
            <a:fillRect/>
          </a:stretch>
        </p:blipFill>
        <p:spPr>
          <a:xfrm>
            <a:off x="0" y="1093423"/>
            <a:ext cx="9144000" cy="5750442"/>
          </a:xfrm>
          <a:prstGeom prst="rect">
            <a:avLst/>
          </a:prstGeom>
        </p:spPr>
      </p:pic>
      <p:sp>
        <p:nvSpPr>
          <p:cNvPr id="4" name="テキスト ボックス 3"/>
          <p:cNvSpPr txBox="1"/>
          <p:nvPr/>
        </p:nvSpPr>
        <p:spPr>
          <a:xfrm>
            <a:off x="50800" y="132317"/>
            <a:ext cx="5109347" cy="369332"/>
          </a:xfrm>
          <a:prstGeom prst="rect">
            <a:avLst/>
          </a:prstGeom>
          <a:noFill/>
        </p:spPr>
        <p:txBody>
          <a:bodyPr wrap="none" rtlCol="0">
            <a:spAutoFit/>
          </a:bodyPr>
          <a:lstStyle/>
          <a:p>
            <a:r>
              <a:rPr kumimoji="1" lang="en-US" altLang="ja-JP" dirty="0" smtClean="0"/>
              <a:t>Quality check of Global Map Binary Vector Tiles </a:t>
            </a:r>
            <a:endParaRPr kumimoji="1" lang="ja-JP" altLang="en-US" dirty="0"/>
          </a:p>
        </p:txBody>
      </p:sp>
      <p:sp>
        <p:nvSpPr>
          <p:cNvPr id="5" name="正方形/長方形 4"/>
          <p:cNvSpPr/>
          <p:nvPr/>
        </p:nvSpPr>
        <p:spPr>
          <a:xfrm>
            <a:off x="4988303" y="132317"/>
            <a:ext cx="4249881" cy="369332"/>
          </a:xfrm>
          <a:prstGeom prst="rect">
            <a:avLst/>
          </a:prstGeom>
        </p:spPr>
        <p:txBody>
          <a:bodyPr wrap="none">
            <a:spAutoFit/>
          </a:bodyPr>
          <a:lstStyle/>
          <a:p>
            <a:r>
              <a:rPr lang="en-US" altLang="ja-JP" dirty="0">
                <a:solidFill>
                  <a:srgbClr val="0070C0"/>
                </a:solidFill>
              </a:rPr>
              <a:t>https://</a:t>
            </a:r>
            <a:r>
              <a:rPr lang="en-US" altLang="ja-JP" dirty="0" err="1">
                <a:solidFill>
                  <a:srgbClr val="0070C0"/>
                </a:solidFill>
              </a:rPr>
              <a:t>hfu.github.io</a:t>
            </a:r>
            <a:r>
              <a:rPr lang="en-US" altLang="ja-JP" dirty="0">
                <a:solidFill>
                  <a:srgbClr val="0070C0"/>
                </a:solidFill>
              </a:rPr>
              <a:t>/</a:t>
            </a:r>
            <a:r>
              <a:rPr lang="en-US" altLang="ja-JP" dirty="0" err="1">
                <a:solidFill>
                  <a:srgbClr val="0070C0"/>
                </a:solidFill>
              </a:rPr>
              <a:t>globalmaps</a:t>
            </a:r>
            <a:r>
              <a:rPr lang="en-US" altLang="ja-JP" dirty="0">
                <a:solidFill>
                  <a:srgbClr val="0070C0"/>
                </a:solidFill>
              </a:rPr>
              <a:t>-</a:t>
            </a:r>
            <a:r>
              <a:rPr lang="en-US" altLang="ja-JP" dirty="0" err="1">
                <a:solidFill>
                  <a:srgbClr val="0070C0"/>
                </a:solidFill>
              </a:rPr>
              <a:t>vt</a:t>
            </a:r>
            <a:r>
              <a:rPr lang="en-US" altLang="ja-JP" dirty="0">
                <a:solidFill>
                  <a:srgbClr val="0070C0"/>
                </a:solidFill>
              </a:rPr>
              <a:t>-style/</a:t>
            </a:r>
            <a:endParaRPr lang="ja-JP" altLang="en-US" dirty="0">
              <a:solidFill>
                <a:srgbClr val="0070C0"/>
              </a:solidFill>
            </a:endParaRPr>
          </a:p>
        </p:txBody>
      </p:sp>
      <p:sp>
        <p:nvSpPr>
          <p:cNvPr id="6" name="線吹き出し 1 (枠付き) 5"/>
          <p:cNvSpPr/>
          <p:nvPr/>
        </p:nvSpPr>
        <p:spPr>
          <a:xfrm>
            <a:off x="1524000" y="5111644"/>
            <a:ext cx="2286000" cy="863600"/>
          </a:xfrm>
          <a:prstGeom prst="borderCallout1">
            <a:avLst>
              <a:gd name="adj1" fmla="val 22321"/>
              <a:gd name="adj2" fmla="val -136"/>
              <a:gd name="adj3" fmla="val 63843"/>
              <a:gd name="adj4" fmla="val -19581"/>
            </a:avLst>
          </a:prstGeom>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smtClean="0"/>
              <a:t>Links to countries with number of issues found, </a:t>
            </a:r>
            <a:r>
              <a:rPr kumimoji="1" lang="en-US" altLang="ja-JP" sz="1400" dirty="0" smtClean="0">
                <a:solidFill>
                  <a:schemeClr val="bg1">
                    <a:lumMod val="85000"/>
                  </a:schemeClr>
                </a:solidFill>
              </a:rPr>
              <a:t>implemented thorough custom tag via Riot</a:t>
            </a:r>
            <a:endParaRPr kumimoji="1" lang="ja-JP" altLang="en-US" sz="1400" dirty="0">
              <a:solidFill>
                <a:schemeClr val="bg1">
                  <a:lumMod val="85000"/>
                </a:schemeClr>
              </a:solidFill>
            </a:endParaRPr>
          </a:p>
        </p:txBody>
      </p:sp>
      <p:sp>
        <p:nvSpPr>
          <p:cNvPr id="7" name="線吹き出し 1 (枠付き) 6"/>
          <p:cNvSpPr/>
          <p:nvPr/>
        </p:nvSpPr>
        <p:spPr>
          <a:xfrm>
            <a:off x="4737100" y="1161944"/>
            <a:ext cx="4305300" cy="711200"/>
          </a:xfrm>
          <a:prstGeom prst="borderCallout1">
            <a:avLst>
              <a:gd name="adj1" fmla="val 22321"/>
              <a:gd name="adj2" fmla="val -136"/>
              <a:gd name="adj3" fmla="val 50713"/>
              <a:gd name="adj4" fmla="val -3137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kumimoji="1" lang="en-US" altLang="ja-JP" sz="1400" dirty="0" smtClean="0"/>
              <a:t>Open the web map on a new tab</a:t>
            </a:r>
          </a:p>
          <a:p>
            <a:pPr marL="342900" indent="-342900">
              <a:buFont typeface="+mj-lt"/>
              <a:buAutoNum type="arabicPeriod"/>
            </a:pPr>
            <a:r>
              <a:rPr kumimoji="1" lang="en-US" altLang="ja-JP" sz="1400" dirty="0" smtClean="0"/>
              <a:t>Create issues on GitHub if you find problem</a:t>
            </a:r>
          </a:p>
          <a:p>
            <a:pPr marL="342900" indent="-342900">
              <a:buFont typeface="+mj-lt"/>
              <a:buAutoNum type="arabicPeriod"/>
            </a:pPr>
            <a:r>
              <a:rPr kumimoji="1" lang="en-US" altLang="ja-JP" sz="1400" dirty="0" smtClean="0"/>
              <a:t>You can also download Shapefile or crosscheck</a:t>
            </a:r>
            <a:endParaRPr kumimoji="1" lang="ja-JP" altLang="en-US" sz="1400" dirty="0"/>
          </a:p>
        </p:txBody>
      </p:sp>
      <p:sp>
        <p:nvSpPr>
          <p:cNvPr id="2" name="スライド番号プレースホルダー 1"/>
          <p:cNvSpPr>
            <a:spLocks noGrp="1"/>
          </p:cNvSpPr>
          <p:nvPr>
            <p:ph type="sldNum" sz="quarter" idx="12"/>
          </p:nvPr>
        </p:nvSpPr>
        <p:spPr>
          <a:xfrm>
            <a:off x="6985000" y="6356351"/>
            <a:ext cx="2057400" cy="365125"/>
          </a:xfrm>
        </p:spPr>
        <p:txBody>
          <a:bodyPr/>
          <a:lstStyle/>
          <a:p>
            <a:fld id="{D57F1E4F-1CFF-5643-939E-217C01CDF565}" type="slidenum">
              <a:rPr lang="en-US" smtClean="0"/>
              <a:pPr/>
              <a:t>35</a:t>
            </a:fld>
            <a:endParaRPr lang="en-US" dirty="0"/>
          </a:p>
        </p:txBody>
      </p:sp>
      <p:sp>
        <p:nvSpPr>
          <p:cNvPr id="8" name="テキスト ボックス 7"/>
          <p:cNvSpPr txBox="1"/>
          <p:nvPr/>
        </p:nvSpPr>
        <p:spPr>
          <a:xfrm>
            <a:off x="50800" y="501649"/>
            <a:ext cx="68531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地球地図バイナリベクトルタイルの品質チェック用サイト</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1" name="サウンド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516347647"/>
      </p:ext>
    </p:extLst>
  </p:cSld>
  <p:clrMapOvr>
    <a:masterClrMapping/>
  </p:clrMapOvr>
  <p:transition advTm="9346">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5"/>
          <a:stretch>
            <a:fillRect/>
          </a:stretch>
        </p:blipFill>
        <p:spPr>
          <a:xfrm>
            <a:off x="0" y="1093423"/>
            <a:ext cx="9144000" cy="5750442"/>
          </a:xfrm>
          <a:prstGeom prst="rect">
            <a:avLst/>
          </a:prstGeom>
        </p:spPr>
      </p:pic>
      <p:sp>
        <p:nvSpPr>
          <p:cNvPr id="4" name="テキスト ボックス 3"/>
          <p:cNvSpPr txBox="1"/>
          <p:nvPr/>
        </p:nvSpPr>
        <p:spPr>
          <a:xfrm>
            <a:off x="50800" y="132317"/>
            <a:ext cx="5109347" cy="369332"/>
          </a:xfrm>
          <a:prstGeom prst="rect">
            <a:avLst/>
          </a:prstGeom>
          <a:noFill/>
        </p:spPr>
        <p:txBody>
          <a:bodyPr wrap="none" rtlCol="0">
            <a:spAutoFit/>
          </a:bodyPr>
          <a:lstStyle/>
          <a:p>
            <a:r>
              <a:rPr kumimoji="1" lang="en-US" altLang="ja-JP" dirty="0" smtClean="0"/>
              <a:t>Quality check of Global Map Binary Vector Tiles </a:t>
            </a:r>
            <a:endParaRPr kumimoji="1" lang="ja-JP" altLang="en-US" dirty="0"/>
          </a:p>
        </p:txBody>
      </p:sp>
      <p:sp>
        <p:nvSpPr>
          <p:cNvPr id="5" name="正方形/長方形 4"/>
          <p:cNvSpPr/>
          <p:nvPr/>
        </p:nvSpPr>
        <p:spPr>
          <a:xfrm>
            <a:off x="4988303" y="132317"/>
            <a:ext cx="4249881" cy="369332"/>
          </a:xfrm>
          <a:prstGeom prst="rect">
            <a:avLst/>
          </a:prstGeom>
        </p:spPr>
        <p:txBody>
          <a:bodyPr wrap="none">
            <a:spAutoFit/>
          </a:bodyPr>
          <a:lstStyle/>
          <a:p>
            <a:r>
              <a:rPr lang="en-US" altLang="ja-JP" dirty="0">
                <a:solidFill>
                  <a:srgbClr val="0070C0"/>
                </a:solidFill>
              </a:rPr>
              <a:t>https://</a:t>
            </a:r>
            <a:r>
              <a:rPr lang="en-US" altLang="ja-JP" dirty="0" err="1">
                <a:solidFill>
                  <a:srgbClr val="0070C0"/>
                </a:solidFill>
              </a:rPr>
              <a:t>hfu.github.io</a:t>
            </a:r>
            <a:r>
              <a:rPr lang="en-US" altLang="ja-JP" dirty="0">
                <a:solidFill>
                  <a:srgbClr val="0070C0"/>
                </a:solidFill>
              </a:rPr>
              <a:t>/</a:t>
            </a:r>
            <a:r>
              <a:rPr lang="en-US" altLang="ja-JP" dirty="0" err="1">
                <a:solidFill>
                  <a:srgbClr val="0070C0"/>
                </a:solidFill>
              </a:rPr>
              <a:t>globalmaps</a:t>
            </a:r>
            <a:r>
              <a:rPr lang="en-US" altLang="ja-JP" dirty="0">
                <a:solidFill>
                  <a:srgbClr val="0070C0"/>
                </a:solidFill>
              </a:rPr>
              <a:t>-</a:t>
            </a:r>
            <a:r>
              <a:rPr lang="en-US" altLang="ja-JP" dirty="0" err="1">
                <a:solidFill>
                  <a:srgbClr val="0070C0"/>
                </a:solidFill>
              </a:rPr>
              <a:t>vt</a:t>
            </a:r>
            <a:r>
              <a:rPr lang="en-US" altLang="ja-JP" dirty="0">
                <a:solidFill>
                  <a:srgbClr val="0070C0"/>
                </a:solidFill>
              </a:rPr>
              <a:t>-style/</a:t>
            </a:r>
            <a:endParaRPr lang="ja-JP" altLang="en-US" dirty="0">
              <a:solidFill>
                <a:srgbClr val="0070C0"/>
              </a:solidFill>
            </a:endParaRPr>
          </a:p>
        </p:txBody>
      </p:sp>
      <p:sp>
        <p:nvSpPr>
          <p:cNvPr id="6" name="線吹き出し 1 (枠付き) 5"/>
          <p:cNvSpPr/>
          <p:nvPr/>
        </p:nvSpPr>
        <p:spPr>
          <a:xfrm>
            <a:off x="1524000" y="5111644"/>
            <a:ext cx="2286000" cy="863600"/>
          </a:xfrm>
          <a:prstGeom prst="borderCallout1">
            <a:avLst>
              <a:gd name="adj1" fmla="val 22321"/>
              <a:gd name="adj2" fmla="val -136"/>
              <a:gd name="adj3" fmla="val 63843"/>
              <a:gd name="adj4" fmla="val -19581"/>
            </a:avLst>
          </a:prstGeom>
          <a:ln w="63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smtClean="0"/>
              <a:t>Links to countries with number of issues found, </a:t>
            </a:r>
            <a:r>
              <a:rPr kumimoji="1" lang="en-US" altLang="ja-JP" sz="1400" dirty="0" smtClean="0">
                <a:solidFill>
                  <a:schemeClr val="bg1">
                    <a:lumMod val="85000"/>
                  </a:schemeClr>
                </a:solidFill>
              </a:rPr>
              <a:t>implemented thorough custom tag via Riot</a:t>
            </a:r>
            <a:endParaRPr kumimoji="1" lang="ja-JP" altLang="en-US" sz="1400" dirty="0">
              <a:solidFill>
                <a:schemeClr val="bg1">
                  <a:lumMod val="85000"/>
                </a:schemeClr>
              </a:solidFill>
            </a:endParaRPr>
          </a:p>
        </p:txBody>
      </p:sp>
      <p:sp>
        <p:nvSpPr>
          <p:cNvPr id="7" name="線吹き出し 1 (枠付き) 6"/>
          <p:cNvSpPr/>
          <p:nvPr/>
        </p:nvSpPr>
        <p:spPr>
          <a:xfrm>
            <a:off x="4737100" y="1161944"/>
            <a:ext cx="4305300" cy="711200"/>
          </a:xfrm>
          <a:prstGeom prst="borderCallout1">
            <a:avLst>
              <a:gd name="adj1" fmla="val 22321"/>
              <a:gd name="adj2" fmla="val -136"/>
              <a:gd name="adj3" fmla="val 50713"/>
              <a:gd name="adj4" fmla="val -31373"/>
            </a:avLst>
          </a:prstGeom>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kumimoji="1" lang="en-US" altLang="ja-JP" sz="1400" dirty="0" smtClean="0"/>
              <a:t>Open the web map on a new tab</a:t>
            </a:r>
          </a:p>
          <a:p>
            <a:pPr marL="342900" indent="-342900">
              <a:buFont typeface="+mj-lt"/>
              <a:buAutoNum type="arabicPeriod"/>
            </a:pPr>
            <a:r>
              <a:rPr kumimoji="1" lang="en-US" altLang="ja-JP" sz="1400" dirty="0" smtClean="0"/>
              <a:t>Create issues on GitHub if you find problem</a:t>
            </a:r>
          </a:p>
          <a:p>
            <a:pPr marL="342900" indent="-342900">
              <a:buFont typeface="+mj-lt"/>
              <a:buAutoNum type="arabicPeriod"/>
            </a:pPr>
            <a:r>
              <a:rPr kumimoji="1" lang="en-US" altLang="ja-JP" sz="1400" dirty="0" smtClean="0"/>
              <a:t>You can also download Shapefile or crosscheck</a:t>
            </a:r>
            <a:endParaRPr kumimoji="1" lang="ja-JP" altLang="en-US" sz="1400" dirty="0"/>
          </a:p>
        </p:txBody>
      </p:sp>
      <p:sp>
        <p:nvSpPr>
          <p:cNvPr id="2" name="スライド番号プレースホルダー 1"/>
          <p:cNvSpPr>
            <a:spLocks noGrp="1"/>
          </p:cNvSpPr>
          <p:nvPr>
            <p:ph type="sldNum" sz="quarter" idx="12"/>
          </p:nvPr>
        </p:nvSpPr>
        <p:spPr>
          <a:xfrm>
            <a:off x="6985000" y="6356351"/>
            <a:ext cx="2057400" cy="365125"/>
          </a:xfrm>
        </p:spPr>
        <p:txBody>
          <a:bodyPr/>
          <a:lstStyle/>
          <a:p>
            <a:fld id="{D57F1E4F-1CFF-5643-939E-217C01CDF565}" type="slidenum">
              <a:rPr lang="en-US" smtClean="0"/>
              <a:pPr/>
              <a:t>36</a:t>
            </a:fld>
            <a:endParaRPr lang="en-US" dirty="0"/>
          </a:p>
        </p:txBody>
      </p:sp>
      <p:sp>
        <p:nvSpPr>
          <p:cNvPr id="8" name="テキスト ボックス 7"/>
          <p:cNvSpPr txBox="1"/>
          <p:nvPr/>
        </p:nvSpPr>
        <p:spPr>
          <a:xfrm>
            <a:off x="50800" y="501649"/>
            <a:ext cx="6853158"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地球地図バイナリベクトルタイルの品質チェック用サイト</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1" name="サウンド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286826795"/>
      </p:ext>
    </p:extLst>
  </p:cSld>
  <p:clrMapOvr>
    <a:masterClrMapping/>
  </p:clrMapOvr>
  <p:transition advTm="33051">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7086600" y="6492875"/>
            <a:ext cx="2057400" cy="365125"/>
          </a:xfrm>
        </p:spPr>
        <p:txBody>
          <a:bodyPr/>
          <a:lstStyle/>
          <a:p>
            <a:fld id="{D57F1E4F-1CFF-5643-939E-217C01CDF565}" type="slidenum">
              <a:rPr lang="en-US" smtClean="0"/>
              <a:pPr/>
              <a:t>37</a:t>
            </a:fld>
            <a:endParaRPr lang="en-US" dirty="0"/>
          </a:p>
        </p:txBody>
      </p:sp>
      <p:pic>
        <p:nvPicPr>
          <p:cNvPr id="3" name="図 2"/>
          <p:cNvPicPr>
            <a:picLocks noChangeAspect="1"/>
          </p:cNvPicPr>
          <p:nvPr/>
        </p:nvPicPr>
        <p:blipFill>
          <a:blip r:embed="rId5"/>
          <a:stretch>
            <a:fillRect/>
          </a:stretch>
        </p:blipFill>
        <p:spPr>
          <a:xfrm>
            <a:off x="558800" y="1538395"/>
            <a:ext cx="8026400" cy="5319605"/>
          </a:xfrm>
          <a:prstGeom prst="rect">
            <a:avLst/>
          </a:prstGeom>
        </p:spPr>
      </p:pic>
      <p:pic>
        <p:nvPicPr>
          <p:cNvPr id="4" name="図 3"/>
          <p:cNvPicPr>
            <a:picLocks noChangeAspect="1"/>
          </p:cNvPicPr>
          <p:nvPr/>
        </p:nvPicPr>
        <p:blipFill>
          <a:blip r:embed="rId6"/>
          <a:stretch>
            <a:fillRect/>
          </a:stretch>
        </p:blipFill>
        <p:spPr>
          <a:xfrm>
            <a:off x="0" y="0"/>
            <a:ext cx="9144000" cy="984598"/>
          </a:xfrm>
          <a:prstGeom prst="rect">
            <a:avLst/>
          </a:prstGeom>
        </p:spPr>
      </p:pic>
      <p:sp>
        <p:nvSpPr>
          <p:cNvPr id="5" name="テキスト ボックス 4"/>
          <p:cNvSpPr txBox="1"/>
          <p:nvPr/>
        </p:nvSpPr>
        <p:spPr>
          <a:xfrm>
            <a:off x="-14571" y="1035822"/>
            <a:ext cx="9251956" cy="461665"/>
          </a:xfrm>
          <a:prstGeom prst="rect">
            <a:avLst/>
          </a:prstGeom>
          <a:noFill/>
        </p:spPr>
        <p:txBody>
          <a:bodyPr wrap="none" rtlCol="0">
            <a:spAutoFit/>
          </a:bodyPr>
          <a:lstStyle/>
          <a:p>
            <a:r>
              <a:rPr kumimoji="1" lang="en-US" altLang="ja-JP" sz="2400" dirty="0" smtClean="0"/>
              <a:t>Global Map binary vector tiles works well with Tangram. Confirmed.</a:t>
            </a:r>
            <a:endParaRPr kumimoji="1" lang="ja-JP" altLang="en-US" sz="2400" dirty="0"/>
          </a:p>
        </p:txBody>
      </p:sp>
      <p:sp>
        <p:nvSpPr>
          <p:cNvPr id="6" name="テキスト ボックス 5"/>
          <p:cNvSpPr txBox="1"/>
          <p:nvPr/>
        </p:nvSpPr>
        <p:spPr>
          <a:xfrm>
            <a:off x="6409471" y="5549900"/>
            <a:ext cx="2353529" cy="523220"/>
          </a:xfrm>
          <a:prstGeom prst="rect">
            <a:avLst/>
          </a:prstGeom>
          <a:noFill/>
        </p:spPr>
        <p:txBody>
          <a:bodyPr wrap="none" rtlCol="0">
            <a:spAutoFit/>
          </a:bodyPr>
          <a:lstStyle/>
          <a:p>
            <a:pPr algn="r"/>
            <a:r>
              <a:rPr kumimoji="1" lang="en-US" altLang="ja-JP" sz="1400" dirty="0" smtClean="0">
                <a:solidFill>
                  <a:schemeClr val="bg1">
                    <a:lumMod val="65000"/>
                  </a:schemeClr>
                </a:solidFill>
              </a:rPr>
              <a:t>Green line: </a:t>
            </a:r>
            <a:r>
              <a:rPr kumimoji="1" lang="en-US" altLang="ja-JP" sz="1400" dirty="0" err="1" smtClean="0">
                <a:solidFill>
                  <a:schemeClr val="bg1">
                    <a:lumMod val="65000"/>
                  </a:schemeClr>
                </a:solidFill>
              </a:rPr>
              <a:t>EuroGlobalMap</a:t>
            </a:r>
            <a:endParaRPr kumimoji="1" lang="en-US" altLang="ja-JP" sz="1400" dirty="0" smtClean="0">
              <a:solidFill>
                <a:schemeClr val="bg1">
                  <a:lumMod val="65000"/>
                </a:schemeClr>
              </a:solidFill>
            </a:endParaRPr>
          </a:p>
          <a:p>
            <a:pPr algn="r"/>
            <a:r>
              <a:rPr kumimoji="1" lang="en-US" altLang="ja-JP" sz="1400" dirty="0" smtClean="0">
                <a:solidFill>
                  <a:schemeClr val="bg1">
                    <a:lumMod val="65000"/>
                  </a:schemeClr>
                </a:solidFill>
              </a:rPr>
              <a:t>Black line: </a:t>
            </a:r>
            <a:r>
              <a:rPr kumimoji="1" lang="en-US" altLang="ja-JP" sz="1400" dirty="0" err="1" smtClean="0">
                <a:solidFill>
                  <a:schemeClr val="bg1">
                    <a:lumMod val="65000"/>
                  </a:schemeClr>
                </a:solidFill>
              </a:rPr>
              <a:t>OpenStreetMap</a:t>
            </a:r>
            <a:endParaRPr kumimoji="1" lang="ja-JP" altLang="en-US" sz="1400" dirty="0">
              <a:solidFill>
                <a:schemeClr val="bg1">
                  <a:lumMod val="65000"/>
                </a:schemeClr>
              </a:solidFill>
            </a:endParaRPr>
          </a:p>
        </p:txBody>
      </p:sp>
      <p:sp>
        <p:nvSpPr>
          <p:cNvPr id="8" name="テキスト ボックス 7"/>
          <p:cNvSpPr txBox="1"/>
          <p:nvPr/>
        </p:nvSpPr>
        <p:spPr>
          <a:xfrm>
            <a:off x="95876" y="6550223"/>
            <a:ext cx="2816284" cy="307777"/>
          </a:xfrm>
          <a:prstGeom prst="rect">
            <a:avLst/>
          </a:prstGeom>
          <a:solidFill>
            <a:schemeClr val="bg1"/>
          </a:solidFill>
        </p:spPr>
        <p:txBody>
          <a:bodyPr wrap="none" rtlCol="0">
            <a:spAutoFit/>
          </a:bodyPr>
          <a:lstStyle/>
          <a:p>
            <a:r>
              <a:rPr kumimoji="1" lang="en-US" altLang="ja-JP" sz="1400" dirty="0" smtClean="0"/>
              <a:t>And Tangram can handle sphere.</a:t>
            </a:r>
            <a:endParaRPr kumimoji="1" lang="ja-JP" altLang="en-US" sz="1400" dirty="0"/>
          </a:p>
        </p:txBody>
      </p:sp>
      <p:pic>
        <p:nvPicPr>
          <p:cNvPr id="7" name="図 6"/>
          <p:cNvPicPr>
            <a:picLocks noChangeAspect="1"/>
          </p:cNvPicPr>
          <p:nvPr/>
        </p:nvPicPr>
        <p:blipFill>
          <a:blip r:embed="rId7"/>
          <a:stretch>
            <a:fillRect/>
          </a:stretch>
        </p:blipFill>
        <p:spPr>
          <a:xfrm>
            <a:off x="180509" y="4681595"/>
            <a:ext cx="2159000" cy="1868628"/>
          </a:xfrm>
          <a:prstGeom prst="rect">
            <a:avLst/>
          </a:prstGeom>
          <a:ln>
            <a:solidFill>
              <a:schemeClr val="tx1"/>
            </a:solidFill>
          </a:ln>
        </p:spPr>
      </p:pic>
      <p:sp>
        <p:nvSpPr>
          <p:cNvPr id="9" name="テキスト ボックス 8"/>
          <p:cNvSpPr txBox="1"/>
          <p:nvPr/>
        </p:nvSpPr>
        <p:spPr>
          <a:xfrm>
            <a:off x="998078" y="1497487"/>
            <a:ext cx="4414991" cy="707886"/>
          </a:xfrm>
          <a:prstGeom prst="rect">
            <a:avLst/>
          </a:prstGeom>
          <a:noFill/>
        </p:spPr>
        <p:txBody>
          <a:bodyPr wrap="none" rtlCol="0">
            <a:spAutoFit/>
          </a:bodyPr>
          <a:lstStyle/>
          <a:p>
            <a:pPr algn="r"/>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地球地図バイナリベクトルタイルは</a:t>
            </a:r>
            <a:endParaRPr kumimoji="1" lang="en-US" altLang="ja-JP" sz="2000" dirty="0">
              <a:solidFill>
                <a:schemeClr val="bg1">
                  <a:lumMod val="50000"/>
                </a:schemeClr>
              </a:solidFill>
              <a:latin typeface="Klee Medium" charset="-128"/>
              <a:ea typeface="Klee Medium" charset="-128"/>
              <a:cs typeface="Klee Medium" charset="-128"/>
            </a:endParaRPr>
          </a:p>
          <a:p>
            <a:pPr algn="r"/>
            <a:r>
              <a:rPr kumimoji="1" lang="en-US" altLang="ja-JP" sz="2000" dirty="0" smtClean="0">
                <a:solidFill>
                  <a:schemeClr val="bg1">
                    <a:lumMod val="50000"/>
                  </a:schemeClr>
                </a:solidFill>
                <a:latin typeface="Klee Medium" charset="-128"/>
                <a:ea typeface="Klee Medium" charset="-128"/>
                <a:cs typeface="Klee Medium" charset="-128"/>
              </a:rPr>
              <a:t>Tangram </a:t>
            </a:r>
            <a:r>
              <a:rPr kumimoji="1" lang="ja-JP" altLang="en-US" sz="2000" dirty="0" smtClean="0">
                <a:solidFill>
                  <a:schemeClr val="bg1">
                    <a:lumMod val="50000"/>
                  </a:schemeClr>
                </a:solidFill>
                <a:latin typeface="Klee Medium" charset="-128"/>
                <a:ea typeface="Klee Medium" charset="-128"/>
                <a:cs typeface="Klee Medium" charset="-128"/>
              </a:rPr>
              <a:t>でも使える事を確認</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994206903"/>
      </p:ext>
    </p:extLst>
  </p:cSld>
  <p:clrMapOvr>
    <a:masterClrMapping/>
  </p:clrMapOvr>
  <p:transition advTm="8547">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7086600" y="6492875"/>
            <a:ext cx="2057400" cy="365125"/>
          </a:xfrm>
        </p:spPr>
        <p:txBody>
          <a:bodyPr/>
          <a:lstStyle/>
          <a:p>
            <a:fld id="{D57F1E4F-1CFF-5643-939E-217C01CDF565}" type="slidenum">
              <a:rPr lang="en-US" smtClean="0"/>
              <a:pPr/>
              <a:t>38</a:t>
            </a:fld>
            <a:endParaRPr lang="en-US" dirty="0"/>
          </a:p>
        </p:txBody>
      </p:sp>
      <p:pic>
        <p:nvPicPr>
          <p:cNvPr id="3" name="図 2"/>
          <p:cNvPicPr>
            <a:picLocks noChangeAspect="1"/>
          </p:cNvPicPr>
          <p:nvPr/>
        </p:nvPicPr>
        <p:blipFill>
          <a:blip r:embed="rId5"/>
          <a:stretch>
            <a:fillRect/>
          </a:stretch>
        </p:blipFill>
        <p:spPr>
          <a:xfrm>
            <a:off x="558800" y="1538395"/>
            <a:ext cx="8026400" cy="5319605"/>
          </a:xfrm>
          <a:prstGeom prst="rect">
            <a:avLst/>
          </a:prstGeom>
        </p:spPr>
      </p:pic>
      <p:pic>
        <p:nvPicPr>
          <p:cNvPr id="4" name="図 3"/>
          <p:cNvPicPr>
            <a:picLocks noChangeAspect="1"/>
          </p:cNvPicPr>
          <p:nvPr/>
        </p:nvPicPr>
        <p:blipFill>
          <a:blip r:embed="rId6"/>
          <a:stretch>
            <a:fillRect/>
          </a:stretch>
        </p:blipFill>
        <p:spPr>
          <a:xfrm>
            <a:off x="0" y="0"/>
            <a:ext cx="9144000" cy="984598"/>
          </a:xfrm>
          <a:prstGeom prst="rect">
            <a:avLst/>
          </a:prstGeom>
        </p:spPr>
      </p:pic>
      <p:sp>
        <p:nvSpPr>
          <p:cNvPr id="5" name="テキスト ボックス 4"/>
          <p:cNvSpPr txBox="1"/>
          <p:nvPr/>
        </p:nvSpPr>
        <p:spPr>
          <a:xfrm>
            <a:off x="-14571" y="1035822"/>
            <a:ext cx="9251956" cy="461665"/>
          </a:xfrm>
          <a:prstGeom prst="rect">
            <a:avLst/>
          </a:prstGeom>
          <a:noFill/>
        </p:spPr>
        <p:txBody>
          <a:bodyPr wrap="none" rtlCol="0">
            <a:spAutoFit/>
          </a:bodyPr>
          <a:lstStyle/>
          <a:p>
            <a:r>
              <a:rPr kumimoji="1" lang="en-US" altLang="ja-JP" sz="2400" u="sng" dirty="0" smtClean="0"/>
              <a:t>Global Map binary vector tiles works well with Tangram. Confirmed.</a:t>
            </a:r>
            <a:endParaRPr kumimoji="1" lang="ja-JP" altLang="en-US" sz="2400" u="sng" dirty="0"/>
          </a:p>
        </p:txBody>
      </p:sp>
      <p:sp>
        <p:nvSpPr>
          <p:cNvPr id="6" name="テキスト ボックス 5"/>
          <p:cNvSpPr txBox="1"/>
          <p:nvPr/>
        </p:nvSpPr>
        <p:spPr>
          <a:xfrm>
            <a:off x="6409471" y="5549900"/>
            <a:ext cx="2353529" cy="523220"/>
          </a:xfrm>
          <a:prstGeom prst="rect">
            <a:avLst/>
          </a:prstGeom>
          <a:noFill/>
        </p:spPr>
        <p:txBody>
          <a:bodyPr wrap="none" rtlCol="0">
            <a:spAutoFit/>
          </a:bodyPr>
          <a:lstStyle/>
          <a:p>
            <a:pPr algn="r"/>
            <a:r>
              <a:rPr kumimoji="1" lang="en-US" altLang="ja-JP" sz="1400" dirty="0" smtClean="0">
                <a:solidFill>
                  <a:schemeClr val="bg1">
                    <a:lumMod val="65000"/>
                  </a:schemeClr>
                </a:solidFill>
              </a:rPr>
              <a:t>Green line: </a:t>
            </a:r>
            <a:r>
              <a:rPr kumimoji="1" lang="en-US" altLang="ja-JP" sz="1400" dirty="0" err="1" smtClean="0">
                <a:solidFill>
                  <a:schemeClr val="bg1">
                    <a:lumMod val="65000"/>
                  </a:schemeClr>
                </a:solidFill>
              </a:rPr>
              <a:t>EuroGlobalMap</a:t>
            </a:r>
            <a:endParaRPr kumimoji="1" lang="en-US" altLang="ja-JP" sz="1400" dirty="0" smtClean="0">
              <a:solidFill>
                <a:schemeClr val="bg1">
                  <a:lumMod val="65000"/>
                </a:schemeClr>
              </a:solidFill>
            </a:endParaRPr>
          </a:p>
          <a:p>
            <a:pPr algn="r"/>
            <a:r>
              <a:rPr kumimoji="1" lang="en-US" altLang="ja-JP" sz="1400" dirty="0" smtClean="0">
                <a:solidFill>
                  <a:schemeClr val="bg1">
                    <a:lumMod val="65000"/>
                  </a:schemeClr>
                </a:solidFill>
              </a:rPr>
              <a:t>Black line: </a:t>
            </a:r>
            <a:r>
              <a:rPr kumimoji="1" lang="en-US" altLang="ja-JP" sz="1400" dirty="0" err="1" smtClean="0">
                <a:solidFill>
                  <a:schemeClr val="bg1">
                    <a:lumMod val="65000"/>
                  </a:schemeClr>
                </a:solidFill>
              </a:rPr>
              <a:t>OpenStreetMap</a:t>
            </a:r>
            <a:endParaRPr kumimoji="1" lang="ja-JP" altLang="en-US" sz="1400" dirty="0">
              <a:solidFill>
                <a:schemeClr val="bg1">
                  <a:lumMod val="65000"/>
                </a:schemeClr>
              </a:solidFill>
            </a:endParaRPr>
          </a:p>
        </p:txBody>
      </p:sp>
      <p:sp>
        <p:nvSpPr>
          <p:cNvPr id="8" name="テキスト ボックス 7"/>
          <p:cNvSpPr txBox="1"/>
          <p:nvPr/>
        </p:nvSpPr>
        <p:spPr>
          <a:xfrm>
            <a:off x="95876" y="6550223"/>
            <a:ext cx="2816284" cy="307777"/>
          </a:xfrm>
          <a:prstGeom prst="rect">
            <a:avLst/>
          </a:prstGeom>
          <a:solidFill>
            <a:schemeClr val="bg1"/>
          </a:solidFill>
        </p:spPr>
        <p:txBody>
          <a:bodyPr wrap="none" rtlCol="0">
            <a:spAutoFit/>
          </a:bodyPr>
          <a:lstStyle/>
          <a:p>
            <a:r>
              <a:rPr kumimoji="1" lang="en-US" altLang="ja-JP" sz="1400" dirty="0" smtClean="0"/>
              <a:t>And Tangram can handle sphere.</a:t>
            </a:r>
            <a:endParaRPr kumimoji="1" lang="ja-JP" altLang="en-US" sz="1400" dirty="0"/>
          </a:p>
        </p:txBody>
      </p:sp>
      <p:pic>
        <p:nvPicPr>
          <p:cNvPr id="7" name="図 6"/>
          <p:cNvPicPr>
            <a:picLocks noChangeAspect="1"/>
          </p:cNvPicPr>
          <p:nvPr/>
        </p:nvPicPr>
        <p:blipFill>
          <a:blip r:embed="rId7"/>
          <a:stretch>
            <a:fillRect/>
          </a:stretch>
        </p:blipFill>
        <p:spPr>
          <a:xfrm>
            <a:off x="180509" y="4681595"/>
            <a:ext cx="2159000" cy="1868628"/>
          </a:xfrm>
          <a:prstGeom prst="rect">
            <a:avLst/>
          </a:prstGeom>
          <a:ln>
            <a:solidFill>
              <a:schemeClr val="tx1"/>
            </a:solidFill>
          </a:ln>
        </p:spPr>
      </p:pic>
      <p:sp>
        <p:nvSpPr>
          <p:cNvPr id="9" name="テキスト ボックス 8"/>
          <p:cNvSpPr txBox="1"/>
          <p:nvPr/>
        </p:nvSpPr>
        <p:spPr>
          <a:xfrm>
            <a:off x="998078" y="1497487"/>
            <a:ext cx="4414991" cy="707886"/>
          </a:xfrm>
          <a:prstGeom prst="rect">
            <a:avLst/>
          </a:prstGeom>
          <a:noFill/>
        </p:spPr>
        <p:txBody>
          <a:bodyPr wrap="none" rtlCol="0">
            <a:spAutoFit/>
          </a:bodyPr>
          <a:lstStyle/>
          <a:p>
            <a:pPr algn="r"/>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地球地図バイナリベクトルタイルは</a:t>
            </a:r>
            <a:endParaRPr kumimoji="1" lang="en-US" altLang="ja-JP" sz="2000" dirty="0">
              <a:solidFill>
                <a:schemeClr val="bg1">
                  <a:lumMod val="50000"/>
                </a:schemeClr>
              </a:solidFill>
              <a:latin typeface="Klee Medium" charset="-128"/>
              <a:ea typeface="Klee Medium" charset="-128"/>
              <a:cs typeface="Klee Medium" charset="-128"/>
            </a:endParaRPr>
          </a:p>
          <a:p>
            <a:pPr algn="r"/>
            <a:r>
              <a:rPr kumimoji="1" lang="en-US" altLang="ja-JP" sz="2000" dirty="0" smtClean="0">
                <a:solidFill>
                  <a:schemeClr val="bg1">
                    <a:lumMod val="50000"/>
                  </a:schemeClr>
                </a:solidFill>
                <a:latin typeface="Klee Medium" charset="-128"/>
                <a:ea typeface="Klee Medium" charset="-128"/>
                <a:cs typeface="Klee Medium" charset="-128"/>
              </a:rPr>
              <a:t>Tangram </a:t>
            </a:r>
            <a:r>
              <a:rPr kumimoji="1" lang="ja-JP" altLang="en-US" sz="2000" dirty="0" smtClean="0">
                <a:solidFill>
                  <a:schemeClr val="bg1">
                    <a:lumMod val="50000"/>
                  </a:schemeClr>
                </a:solidFill>
                <a:latin typeface="Klee Medium" charset="-128"/>
                <a:ea typeface="Klee Medium" charset="-128"/>
                <a:cs typeface="Klee Medium" charset="-128"/>
              </a:rPr>
              <a:t>でも使える事を確認</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259368472"/>
      </p:ext>
    </p:extLst>
  </p:cSld>
  <p:clrMapOvr>
    <a:masterClrMapping/>
  </p:clrMapOvr>
  <p:transition advTm="11506">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7086600" y="6492875"/>
            <a:ext cx="2057400" cy="365125"/>
          </a:xfrm>
        </p:spPr>
        <p:txBody>
          <a:bodyPr/>
          <a:lstStyle/>
          <a:p>
            <a:fld id="{D57F1E4F-1CFF-5643-939E-217C01CDF565}" type="slidenum">
              <a:rPr lang="en-US" smtClean="0"/>
              <a:pPr/>
              <a:t>39</a:t>
            </a:fld>
            <a:endParaRPr lang="en-US" dirty="0"/>
          </a:p>
        </p:txBody>
      </p:sp>
      <p:pic>
        <p:nvPicPr>
          <p:cNvPr id="3" name="図 2"/>
          <p:cNvPicPr>
            <a:picLocks noChangeAspect="1"/>
          </p:cNvPicPr>
          <p:nvPr/>
        </p:nvPicPr>
        <p:blipFill>
          <a:blip r:embed="rId5"/>
          <a:stretch>
            <a:fillRect/>
          </a:stretch>
        </p:blipFill>
        <p:spPr>
          <a:xfrm>
            <a:off x="558800" y="1538395"/>
            <a:ext cx="8026400" cy="5319605"/>
          </a:xfrm>
          <a:prstGeom prst="rect">
            <a:avLst/>
          </a:prstGeom>
        </p:spPr>
      </p:pic>
      <p:pic>
        <p:nvPicPr>
          <p:cNvPr id="4" name="図 3"/>
          <p:cNvPicPr>
            <a:picLocks noChangeAspect="1"/>
          </p:cNvPicPr>
          <p:nvPr/>
        </p:nvPicPr>
        <p:blipFill>
          <a:blip r:embed="rId6"/>
          <a:stretch>
            <a:fillRect/>
          </a:stretch>
        </p:blipFill>
        <p:spPr>
          <a:xfrm>
            <a:off x="0" y="0"/>
            <a:ext cx="9144000" cy="984598"/>
          </a:xfrm>
          <a:prstGeom prst="rect">
            <a:avLst/>
          </a:prstGeom>
        </p:spPr>
      </p:pic>
      <p:sp>
        <p:nvSpPr>
          <p:cNvPr id="5" name="テキスト ボックス 4"/>
          <p:cNvSpPr txBox="1"/>
          <p:nvPr/>
        </p:nvSpPr>
        <p:spPr>
          <a:xfrm>
            <a:off x="-14571" y="1035822"/>
            <a:ext cx="9251956" cy="461665"/>
          </a:xfrm>
          <a:prstGeom prst="rect">
            <a:avLst/>
          </a:prstGeom>
          <a:noFill/>
        </p:spPr>
        <p:txBody>
          <a:bodyPr wrap="none" rtlCol="0">
            <a:spAutoFit/>
          </a:bodyPr>
          <a:lstStyle/>
          <a:p>
            <a:r>
              <a:rPr kumimoji="1" lang="en-US" altLang="ja-JP" sz="2400" dirty="0" smtClean="0"/>
              <a:t>Global Map binary vector tiles works well with Tangram. Confirmed.</a:t>
            </a:r>
            <a:endParaRPr kumimoji="1" lang="ja-JP" altLang="en-US" sz="2400" dirty="0"/>
          </a:p>
        </p:txBody>
      </p:sp>
      <p:sp>
        <p:nvSpPr>
          <p:cNvPr id="6" name="テキスト ボックス 5"/>
          <p:cNvSpPr txBox="1"/>
          <p:nvPr/>
        </p:nvSpPr>
        <p:spPr>
          <a:xfrm>
            <a:off x="6409471" y="5549900"/>
            <a:ext cx="2353529" cy="523220"/>
          </a:xfrm>
          <a:prstGeom prst="rect">
            <a:avLst/>
          </a:prstGeom>
          <a:noFill/>
        </p:spPr>
        <p:txBody>
          <a:bodyPr wrap="none" rtlCol="0">
            <a:spAutoFit/>
          </a:bodyPr>
          <a:lstStyle/>
          <a:p>
            <a:pPr algn="r"/>
            <a:r>
              <a:rPr kumimoji="1" lang="en-US" altLang="ja-JP" sz="1400" dirty="0" smtClean="0">
                <a:solidFill>
                  <a:schemeClr val="bg1">
                    <a:lumMod val="65000"/>
                  </a:schemeClr>
                </a:solidFill>
              </a:rPr>
              <a:t>Green line: </a:t>
            </a:r>
            <a:r>
              <a:rPr kumimoji="1" lang="en-US" altLang="ja-JP" sz="1400" dirty="0" err="1" smtClean="0">
                <a:solidFill>
                  <a:schemeClr val="bg1">
                    <a:lumMod val="65000"/>
                  </a:schemeClr>
                </a:solidFill>
              </a:rPr>
              <a:t>EuroGlobalMap</a:t>
            </a:r>
            <a:endParaRPr kumimoji="1" lang="en-US" altLang="ja-JP" sz="1400" dirty="0" smtClean="0">
              <a:solidFill>
                <a:schemeClr val="bg1">
                  <a:lumMod val="65000"/>
                </a:schemeClr>
              </a:solidFill>
            </a:endParaRPr>
          </a:p>
          <a:p>
            <a:pPr algn="r"/>
            <a:r>
              <a:rPr kumimoji="1" lang="en-US" altLang="ja-JP" sz="1400" dirty="0" smtClean="0">
                <a:solidFill>
                  <a:schemeClr val="bg1">
                    <a:lumMod val="65000"/>
                  </a:schemeClr>
                </a:solidFill>
              </a:rPr>
              <a:t>Black line: </a:t>
            </a:r>
            <a:r>
              <a:rPr kumimoji="1" lang="en-US" altLang="ja-JP" sz="1400" dirty="0" err="1" smtClean="0">
                <a:solidFill>
                  <a:schemeClr val="bg1">
                    <a:lumMod val="65000"/>
                  </a:schemeClr>
                </a:solidFill>
              </a:rPr>
              <a:t>OpenStreetMap</a:t>
            </a:r>
            <a:endParaRPr kumimoji="1" lang="ja-JP" altLang="en-US" sz="1400" dirty="0">
              <a:solidFill>
                <a:schemeClr val="bg1">
                  <a:lumMod val="65000"/>
                </a:schemeClr>
              </a:solidFill>
            </a:endParaRPr>
          </a:p>
        </p:txBody>
      </p:sp>
      <p:sp>
        <p:nvSpPr>
          <p:cNvPr id="8" name="テキスト ボックス 7"/>
          <p:cNvSpPr txBox="1"/>
          <p:nvPr/>
        </p:nvSpPr>
        <p:spPr>
          <a:xfrm>
            <a:off x="95876" y="6550223"/>
            <a:ext cx="2816284" cy="307777"/>
          </a:xfrm>
          <a:prstGeom prst="rect">
            <a:avLst/>
          </a:prstGeom>
          <a:solidFill>
            <a:schemeClr val="bg1"/>
          </a:solidFill>
        </p:spPr>
        <p:txBody>
          <a:bodyPr wrap="none" rtlCol="0">
            <a:spAutoFit/>
          </a:bodyPr>
          <a:lstStyle/>
          <a:p>
            <a:r>
              <a:rPr kumimoji="1" lang="en-US" altLang="ja-JP" sz="1400" dirty="0" smtClean="0"/>
              <a:t>And Tangram can handle sphere.</a:t>
            </a:r>
            <a:endParaRPr kumimoji="1" lang="ja-JP" altLang="en-US" sz="1400" dirty="0"/>
          </a:p>
        </p:txBody>
      </p:sp>
      <p:pic>
        <p:nvPicPr>
          <p:cNvPr id="7" name="図 6"/>
          <p:cNvPicPr>
            <a:picLocks noChangeAspect="1"/>
          </p:cNvPicPr>
          <p:nvPr/>
        </p:nvPicPr>
        <p:blipFill>
          <a:blip r:embed="rId7"/>
          <a:stretch>
            <a:fillRect/>
          </a:stretch>
        </p:blipFill>
        <p:spPr>
          <a:xfrm>
            <a:off x="180509" y="4681595"/>
            <a:ext cx="2159000" cy="1868628"/>
          </a:xfrm>
          <a:prstGeom prst="rect">
            <a:avLst/>
          </a:prstGeom>
          <a:ln>
            <a:solidFill>
              <a:schemeClr val="tx1"/>
            </a:solidFill>
          </a:ln>
        </p:spPr>
      </p:pic>
      <p:sp>
        <p:nvSpPr>
          <p:cNvPr id="9" name="テキスト ボックス 8"/>
          <p:cNvSpPr txBox="1"/>
          <p:nvPr/>
        </p:nvSpPr>
        <p:spPr>
          <a:xfrm>
            <a:off x="998078" y="1497487"/>
            <a:ext cx="4414991" cy="707886"/>
          </a:xfrm>
          <a:prstGeom prst="rect">
            <a:avLst/>
          </a:prstGeom>
          <a:noFill/>
        </p:spPr>
        <p:txBody>
          <a:bodyPr wrap="none" rtlCol="0">
            <a:spAutoFit/>
          </a:bodyPr>
          <a:lstStyle/>
          <a:p>
            <a:pPr algn="r"/>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地球地図バイナリベクトルタイルは</a:t>
            </a:r>
            <a:endParaRPr kumimoji="1" lang="en-US" altLang="ja-JP" sz="2000" dirty="0">
              <a:solidFill>
                <a:schemeClr val="bg1">
                  <a:lumMod val="50000"/>
                </a:schemeClr>
              </a:solidFill>
              <a:latin typeface="Klee Medium" charset="-128"/>
              <a:ea typeface="Klee Medium" charset="-128"/>
              <a:cs typeface="Klee Medium" charset="-128"/>
            </a:endParaRPr>
          </a:p>
          <a:p>
            <a:pPr algn="r"/>
            <a:r>
              <a:rPr kumimoji="1" lang="en-US" altLang="ja-JP" sz="2000" dirty="0" smtClean="0">
                <a:solidFill>
                  <a:schemeClr val="bg1">
                    <a:lumMod val="50000"/>
                  </a:schemeClr>
                </a:solidFill>
                <a:latin typeface="Klee Medium" charset="-128"/>
                <a:ea typeface="Klee Medium" charset="-128"/>
                <a:cs typeface="Klee Medium" charset="-128"/>
              </a:rPr>
              <a:t>Tangram </a:t>
            </a:r>
            <a:r>
              <a:rPr kumimoji="1" lang="ja-JP" altLang="en-US" sz="2000" dirty="0" smtClean="0">
                <a:solidFill>
                  <a:schemeClr val="bg1">
                    <a:lumMod val="50000"/>
                  </a:schemeClr>
                </a:solidFill>
                <a:latin typeface="Klee Medium" charset="-128"/>
                <a:ea typeface="Klee Medium" charset="-128"/>
                <a:cs typeface="Klee Medium" charset="-128"/>
              </a:rPr>
              <a:t>でも使える事を確認</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10" name="円/楕円 9"/>
          <p:cNvSpPr/>
          <p:nvPr/>
        </p:nvSpPr>
        <p:spPr>
          <a:xfrm>
            <a:off x="6208949" y="5366351"/>
            <a:ext cx="2754542" cy="884819"/>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サウンド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259744043"/>
      </p:ext>
    </p:extLst>
  </p:cSld>
  <p:clrMapOvr>
    <a:masterClrMapping/>
  </p:clrMapOvr>
  <p:transition advTm="16163">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Background and motivation</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en-US" altLang="ja-JP" u="sng" dirty="0" smtClean="0">
                <a:solidFill>
                  <a:srgbClr val="00B050"/>
                </a:solidFill>
              </a:rPr>
              <a:t>Background</a:t>
            </a:r>
          </a:p>
          <a:p>
            <a:r>
              <a:rPr lang="en-US" altLang="ja-JP" u="sng" dirty="0" smtClean="0"/>
              <a:t>Global Mapping Project was concluded in the end of March 2017.</a:t>
            </a:r>
          </a:p>
          <a:p>
            <a:pPr marL="0" indent="0">
              <a:buNone/>
            </a:pPr>
            <a:r>
              <a:rPr kumimoji="1" lang="en-US" altLang="ja-JP" dirty="0" smtClean="0">
                <a:solidFill>
                  <a:srgbClr val="00B050"/>
                </a:solidFill>
              </a:rPr>
              <a:t>Motivation</a:t>
            </a:r>
          </a:p>
          <a:p>
            <a:r>
              <a:rPr lang="en-US" altLang="ja-JP" dirty="0" smtClean="0"/>
              <a:t>GSI needed to keep Global Map data available on the Internet without running cost.</a:t>
            </a:r>
          </a:p>
          <a:p>
            <a:pPr lvl="1"/>
            <a:r>
              <a:rPr lang="en-US" altLang="ja-JP" dirty="0" smtClean="0"/>
              <a:t>No server-side</a:t>
            </a:r>
          </a:p>
          <a:p>
            <a:pPr lvl="1"/>
            <a:r>
              <a:rPr lang="en-US" altLang="ja-JP" dirty="0" smtClean="0"/>
              <a:t>No owned server at all </a:t>
            </a:r>
            <a:r>
              <a:rPr lang="mr-IN" altLang="ja-JP" dirty="0" smtClean="0"/>
              <a:t>–</a:t>
            </a:r>
            <a:r>
              <a:rPr lang="en-US" altLang="ja-JP" dirty="0" smtClean="0"/>
              <a:t> maximal use of external service</a:t>
            </a:r>
          </a:p>
        </p:txBody>
      </p:sp>
      <p:sp>
        <p:nvSpPr>
          <p:cNvPr id="4" name="スライド番号プレースホルダー 3"/>
          <p:cNvSpPr>
            <a:spLocks noGrp="1"/>
          </p:cNvSpPr>
          <p:nvPr>
            <p:ph type="sldNum" sz="quarter" idx="12"/>
          </p:nvPr>
        </p:nvSpPr>
        <p:spPr/>
        <p:txBody>
          <a:bodyPr/>
          <a:lstStyle/>
          <a:p>
            <a:fld id="{D57F1E4F-1CFF-5643-939E-217C01CDF565}" type="slidenum">
              <a:rPr lang="en-US" smtClean="0"/>
              <a:pPr/>
              <a:t>4</a:t>
            </a:fld>
            <a:endParaRPr lang="en-US" dirty="0"/>
          </a:p>
        </p:txBody>
      </p:sp>
      <p:sp>
        <p:nvSpPr>
          <p:cNvPr id="5" name="テキスト ボックス 4"/>
          <p:cNvSpPr txBox="1"/>
          <p:nvPr/>
        </p:nvSpPr>
        <p:spPr>
          <a:xfrm>
            <a:off x="4086205" y="1836703"/>
            <a:ext cx="5057795"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地球地図プロジェクトは</a:t>
            </a:r>
            <a:r>
              <a:rPr kumimoji="1" lang="en-US" altLang="ja-JP" sz="2000" dirty="0" smtClean="0">
                <a:solidFill>
                  <a:schemeClr val="bg1">
                    <a:lumMod val="50000"/>
                  </a:schemeClr>
                </a:solidFill>
                <a:latin typeface="Klee Medium" charset="-128"/>
                <a:ea typeface="Klee Medium" charset="-128"/>
                <a:cs typeface="Klee Medium" charset="-128"/>
              </a:rPr>
              <a:t>2017</a:t>
            </a:r>
            <a:r>
              <a:rPr kumimoji="1" lang="ja-JP" altLang="en-US" sz="2000" dirty="0" smtClean="0">
                <a:solidFill>
                  <a:schemeClr val="bg1">
                    <a:lumMod val="50000"/>
                  </a:schemeClr>
                </a:solidFill>
                <a:latin typeface="Klee Medium" charset="-128"/>
                <a:ea typeface="Klee Medium" charset="-128"/>
                <a:cs typeface="Klee Medium" charset="-128"/>
              </a:rPr>
              <a:t>年</a:t>
            </a:r>
            <a:r>
              <a:rPr kumimoji="1" lang="en-US" altLang="ja-JP" sz="2000" dirty="0" smtClean="0">
                <a:solidFill>
                  <a:schemeClr val="bg1">
                    <a:lumMod val="50000"/>
                  </a:schemeClr>
                </a:solidFill>
                <a:latin typeface="Klee Medium" charset="-128"/>
                <a:ea typeface="Klee Medium" charset="-128"/>
                <a:cs typeface="Klee Medium" charset="-128"/>
              </a:rPr>
              <a:t>3</a:t>
            </a:r>
            <a:r>
              <a:rPr kumimoji="1" lang="ja-JP" altLang="en-US" sz="2000" dirty="0" smtClean="0">
                <a:solidFill>
                  <a:schemeClr val="bg1">
                    <a:lumMod val="50000"/>
                  </a:schemeClr>
                </a:solidFill>
                <a:latin typeface="Klee Medium" charset="-128"/>
                <a:ea typeface="Klee Medium" charset="-128"/>
                <a:cs typeface="Klee Medium" charset="-128"/>
              </a:rPr>
              <a:t>月で終了</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6" name="テキスト ボックス 5"/>
          <p:cNvSpPr txBox="1"/>
          <p:nvPr/>
        </p:nvSpPr>
        <p:spPr>
          <a:xfrm>
            <a:off x="4100473" y="3018131"/>
            <a:ext cx="5057795" cy="707886"/>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国土地理院が運用コストゼロで地球地図を</a:t>
            </a:r>
            <a:endParaRPr kumimoji="1" lang="en-US" altLang="ja-JP" sz="2000" dirty="0" smtClean="0">
              <a:solidFill>
                <a:schemeClr val="bg1">
                  <a:lumMod val="50000"/>
                </a:schemeClr>
              </a:solidFill>
              <a:latin typeface="Klee Medium" charset="-128"/>
              <a:ea typeface="Klee Medium" charset="-128"/>
              <a:cs typeface="Klee Medium" charset="-128"/>
            </a:endParaRPr>
          </a:p>
          <a:p>
            <a:r>
              <a:rPr kumimoji="1" lang="ja-JP" altLang="en-US" sz="2000" dirty="0" smtClean="0">
                <a:solidFill>
                  <a:schemeClr val="bg1">
                    <a:lumMod val="50000"/>
                  </a:schemeClr>
                </a:solidFill>
                <a:latin typeface="Klee Medium" charset="-128"/>
                <a:ea typeface="Klee Medium" charset="-128"/>
                <a:cs typeface="Klee Medium" charset="-128"/>
              </a:rPr>
              <a:t>ウェブ上に確保する必要が発生</a:t>
            </a:r>
            <a:endParaRPr kumimoji="1" lang="en-US" altLang="ja-JP" sz="2000" dirty="0" smtClean="0">
              <a:solidFill>
                <a:schemeClr val="bg1">
                  <a:lumMod val="50000"/>
                </a:schemeClr>
              </a:solidFill>
              <a:latin typeface="Klee Medium" charset="-128"/>
              <a:ea typeface="Klee Medium" charset="-128"/>
              <a:cs typeface="Klee Medium" charset="-128"/>
            </a:endParaRPr>
          </a:p>
        </p:txBody>
      </p:sp>
      <p:sp>
        <p:nvSpPr>
          <p:cNvPr id="7" name="テキスト ボックス 6"/>
          <p:cNvSpPr txBox="1"/>
          <p:nvPr/>
        </p:nvSpPr>
        <p:spPr>
          <a:xfrm>
            <a:off x="1138989" y="5761254"/>
            <a:ext cx="6340197"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サーバを一切持たず、外部のサービスを最大限に利用</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8" name="テキスト ボックス 7"/>
          <p:cNvSpPr txBox="1"/>
          <p:nvPr/>
        </p:nvSpPr>
        <p:spPr>
          <a:xfrm>
            <a:off x="748571" y="235528"/>
            <a:ext cx="146706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背景と動機</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7" name="サウンド 1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503255580"/>
      </p:ext>
    </p:extLst>
  </p:cSld>
  <p:clrMapOvr>
    <a:masterClrMapping/>
  </p:clrMapOvr>
  <p:transition advTm="22491">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a:xfrm>
            <a:off x="7086600" y="6492875"/>
            <a:ext cx="2057400" cy="365125"/>
          </a:xfrm>
        </p:spPr>
        <p:txBody>
          <a:bodyPr/>
          <a:lstStyle/>
          <a:p>
            <a:fld id="{D57F1E4F-1CFF-5643-939E-217C01CDF565}" type="slidenum">
              <a:rPr lang="en-US" smtClean="0"/>
              <a:pPr/>
              <a:t>40</a:t>
            </a:fld>
            <a:endParaRPr lang="en-US" dirty="0"/>
          </a:p>
        </p:txBody>
      </p:sp>
      <p:pic>
        <p:nvPicPr>
          <p:cNvPr id="3" name="図 2"/>
          <p:cNvPicPr>
            <a:picLocks noChangeAspect="1"/>
          </p:cNvPicPr>
          <p:nvPr/>
        </p:nvPicPr>
        <p:blipFill>
          <a:blip r:embed="rId5"/>
          <a:stretch>
            <a:fillRect/>
          </a:stretch>
        </p:blipFill>
        <p:spPr>
          <a:xfrm>
            <a:off x="558800" y="1538395"/>
            <a:ext cx="8026400" cy="5319605"/>
          </a:xfrm>
          <a:prstGeom prst="rect">
            <a:avLst/>
          </a:prstGeom>
        </p:spPr>
      </p:pic>
      <p:pic>
        <p:nvPicPr>
          <p:cNvPr id="4" name="図 3"/>
          <p:cNvPicPr>
            <a:picLocks noChangeAspect="1"/>
          </p:cNvPicPr>
          <p:nvPr/>
        </p:nvPicPr>
        <p:blipFill>
          <a:blip r:embed="rId6"/>
          <a:stretch>
            <a:fillRect/>
          </a:stretch>
        </p:blipFill>
        <p:spPr>
          <a:xfrm>
            <a:off x="0" y="0"/>
            <a:ext cx="9144000" cy="984598"/>
          </a:xfrm>
          <a:prstGeom prst="rect">
            <a:avLst/>
          </a:prstGeom>
        </p:spPr>
      </p:pic>
      <p:sp>
        <p:nvSpPr>
          <p:cNvPr id="5" name="テキスト ボックス 4"/>
          <p:cNvSpPr txBox="1"/>
          <p:nvPr/>
        </p:nvSpPr>
        <p:spPr>
          <a:xfrm>
            <a:off x="-14571" y="1035822"/>
            <a:ext cx="9251956" cy="461665"/>
          </a:xfrm>
          <a:prstGeom prst="rect">
            <a:avLst/>
          </a:prstGeom>
          <a:noFill/>
        </p:spPr>
        <p:txBody>
          <a:bodyPr wrap="none" rtlCol="0">
            <a:spAutoFit/>
          </a:bodyPr>
          <a:lstStyle/>
          <a:p>
            <a:r>
              <a:rPr kumimoji="1" lang="en-US" altLang="ja-JP" sz="2400" dirty="0" smtClean="0"/>
              <a:t>Global Map binary vector tiles works well with Tangram. Confirmed.</a:t>
            </a:r>
            <a:endParaRPr kumimoji="1" lang="ja-JP" altLang="en-US" sz="2400" dirty="0"/>
          </a:p>
        </p:txBody>
      </p:sp>
      <p:sp>
        <p:nvSpPr>
          <p:cNvPr id="6" name="テキスト ボックス 5"/>
          <p:cNvSpPr txBox="1"/>
          <p:nvPr/>
        </p:nvSpPr>
        <p:spPr>
          <a:xfrm>
            <a:off x="6409471" y="5549900"/>
            <a:ext cx="2353529" cy="523220"/>
          </a:xfrm>
          <a:prstGeom prst="rect">
            <a:avLst/>
          </a:prstGeom>
          <a:noFill/>
        </p:spPr>
        <p:txBody>
          <a:bodyPr wrap="none" rtlCol="0">
            <a:spAutoFit/>
          </a:bodyPr>
          <a:lstStyle/>
          <a:p>
            <a:pPr algn="r"/>
            <a:r>
              <a:rPr kumimoji="1" lang="en-US" altLang="ja-JP" sz="1400" dirty="0" smtClean="0">
                <a:solidFill>
                  <a:schemeClr val="bg1">
                    <a:lumMod val="65000"/>
                  </a:schemeClr>
                </a:solidFill>
              </a:rPr>
              <a:t>Green line: </a:t>
            </a:r>
            <a:r>
              <a:rPr kumimoji="1" lang="en-US" altLang="ja-JP" sz="1400" dirty="0" err="1" smtClean="0">
                <a:solidFill>
                  <a:schemeClr val="bg1">
                    <a:lumMod val="65000"/>
                  </a:schemeClr>
                </a:solidFill>
              </a:rPr>
              <a:t>EuroGlobalMap</a:t>
            </a:r>
            <a:endParaRPr kumimoji="1" lang="en-US" altLang="ja-JP" sz="1400" dirty="0" smtClean="0">
              <a:solidFill>
                <a:schemeClr val="bg1">
                  <a:lumMod val="65000"/>
                </a:schemeClr>
              </a:solidFill>
            </a:endParaRPr>
          </a:p>
          <a:p>
            <a:pPr algn="r"/>
            <a:r>
              <a:rPr kumimoji="1" lang="en-US" altLang="ja-JP" sz="1400" dirty="0" smtClean="0">
                <a:solidFill>
                  <a:schemeClr val="bg1">
                    <a:lumMod val="65000"/>
                  </a:schemeClr>
                </a:solidFill>
              </a:rPr>
              <a:t>Black line: </a:t>
            </a:r>
            <a:r>
              <a:rPr kumimoji="1" lang="en-US" altLang="ja-JP" sz="1400" dirty="0" err="1" smtClean="0">
                <a:solidFill>
                  <a:schemeClr val="bg1">
                    <a:lumMod val="65000"/>
                  </a:schemeClr>
                </a:solidFill>
              </a:rPr>
              <a:t>OpenStreetMap</a:t>
            </a:r>
            <a:endParaRPr kumimoji="1" lang="ja-JP" altLang="en-US" sz="1400" dirty="0">
              <a:solidFill>
                <a:schemeClr val="bg1">
                  <a:lumMod val="65000"/>
                </a:schemeClr>
              </a:solidFill>
            </a:endParaRPr>
          </a:p>
        </p:txBody>
      </p:sp>
      <p:sp>
        <p:nvSpPr>
          <p:cNvPr id="8" name="テキスト ボックス 7"/>
          <p:cNvSpPr txBox="1"/>
          <p:nvPr/>
        </p:nvSpPr>
        <p:spPr>
          <a:xfrm>
            <a:off x="95876" y="6550223"/>
            <a:ext cx="2816284" cy="307777"/>
          </a:xfrm>
          <a:prstGeom prst="rect">
            <a:avLst/>
          </a:prstGeom>
          <a:solidFill>
            <a:schemeClr val="bg1"/>
          </a:solidFill>
        </p:spPr>
        <p:txBody>
          <a:bodyPr wrap="none" rtlCol="0">
            <a:spAutoFit/>
          </a:bodyPr>
          <a:lstStyle/>
          <a:p>
            <a:r>
              <a:rPr kumimoji="1" lang="en-US" altLang="ja-JP" sz="1400" dirty="0" smtClean="0"/>
              <a:t>And Tangram can handle sphere.</a:t>
            </a:r>
            <a:endParaRPr kumimoji="1" lang="ja-JP" altLang="en-US" sz="1400" dirty="0"/>
          </a:p>
        </p:txBody>
      </p:sp>
      <p:pic>
        <p:nvPicPr>
          <p:cNvPr id="7" name="図 6"/>
          <p:cNvPicPr>
            <a:picLocks noChangeAspect="1"/>
          </p:cNvPicPr>
          <p:nvPr/>
        </p:nvPicPr>
        <p:blipFill>
          <a:blip r:embed="rId7"/>
          <a:stretch>
            <a:fillRect/>
          </a:stretch>
        </p:blipFill>
        <p:spPr>
          <a:xfrm>
            <a:off x="180509" y="4681595"/>
            <a:ext cx="2159000" cy="1868628"/>
          </a:xfrm>
          <a:prstGeom prst="rect">
            <a:avLst/>
          </a:prstGeom>
          <a:ln w="50800">
            <a:solidFill>
              <a:srgbClr val="FF0000"/>
            </a:solidFill>
          </a:ln>
        </p:spPr>
      </p:pic>
      <p:sp>
        <p:nvSpPr>
          <p:cNvPr id="9" name="テキスト ボックス 8"/>
          <p:cNvSpPr txBox="1"/>
          <p:nvPr/>
        </p:nvSpPr>
        <p:spPr>
          <a:xfrm>
            <a:off x="998078" y="1497487"/>
            <a:ext cx="4414991" cy="707886"/>
          </a:xfrm>
          <a:prstGeom prst="rect">
            <a:avLst/>
          </a:prstGeom>
          <a:noFill/>
        </p:spPr>
        <p:txBody>
          <a:bodyPr wrap="none" rtlCol="0">
            <a:spAutoFit/>
          </a:bodyPr>
          <a:lstStyle/>
          <a:p>
            <a:pPr algn="r"/>
            <a:r>
              <a:rPr kumimoji="1" lang="ja-JP" altLang="en-US" sz="2000" dirty="0" smtClean="0">
                <a:solidFill>
                  <a:schemeClr val="bg1">
                    <a:lumMod val="50000"/>
                  </a:schemeClr>
                </a:solidFill>
                <a:latin typeface="Klee Medium" charset="-128"/>
                <a:ea typeface="Klee Medium" charset="-128"/>
                <a:cs typeface="Klee Medium" charset="-128"/>
              </a:rPr>
              <a:t>地球地図バイナリベクトルタイルは</a:t>
            </a:r>
            <a:endParaRPr kumimoji="1" lang="en-US" altLang="ja-JP" sz="2000" dirty="0">
              <a:solidFill>
                <a:schemeClr val="bg1">
                  <a:lumMod val="50000"/>
                </a:schemeClr>
              </a:solidFill>
              <a:latin typeface="Klee Medium" charset="-128"/>
              <a:ea typeface="Klee Medium" charset="-128"/>
              <a:cs typeface="Klee Medium" charset="-128"/>
            </a:endParaRPr>
          </a:p>
          <a:p>
            <a:pPr algn="r"/>
            <a:r>
              <a:rPr kumimoji="1" lang="en-US" altLang="ja-JP" sz="2000" dirty="0" smtClean="0">
                <a:solidFill>
                  <a:schemeClr val="bg1">
                    <a:lumMod val="50000"/>
                  </a:schemeClr>
                </a:solidFill>
                <a:latin typeface="Klee Medium" charset="-128"/>
                <a:ea typeface="Klee Medium" charset="-128"/>
                <a:cs typeface="Klee Medium" charset="-128"/>
              </a:rPr>
              <a:t>Tangram </a:t>
            </a:r>
            <a:r>
              <a:rPr kumimoji="1" lang="ja-JP" altLang="en-US" sz="2000" dirty="0" smtClean="0">
                <a:solidFill>
                  <a:schemeClr val="bg1">
                    <a:lumMod val="50000"/>
                  </a:schemeClr>
                </a:solidFill>
                <a:latin typeface="Klee Medium" charset="-128"/>
                <a:ea typeface="Klee Medium" charset="-128"/>
                <a:cs typeface="Klee Medium" charset="-128"/>
              </a:rPr>
              <a:t>でも使える事を確認</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632780205"/>
      </p:ext>
    </p:extLst>
  </p:cSld>
  <p:clrMapOvr>
    <a:masterClrMapping/>
  </p:clrMapOvr>
  <p:transition advTm="22578">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48768" y="-52789"/>
            <a:ext cx="8290498" cy="599605"/>
          </a:xfrm>
        </p:spPr>
        <p:txBody>
          <a:bodyPr>
            <a:normAutofit/>
          </a:bodyPr>
          <a:lstStyle/>
          <a:p>
            <a:r>
              <a:rPr lang="en-US" altLang="ja-JP" sz="2800" u="sng" dirty="0" smtClean="0"/>
              <a:t>Expected open </a:t>
            </a:r>
            <a:r>
              <a:rPr lang="en-US" altLang="ja-JP" sz="2800" u="sng" dirty="0"/>
              <a:t>i</a:t>
            </a:r>
            <a:r>
              <a:rPr lang="en-US" altLang="ja-JP" sz="2800" u="sng" dirty="0" smtClean="0"/>
              <a:t>nnovation with binary vector tiles</a:t>
            </a:r>
            <a:endParaRPr kumimoji="1" lang="ja-JP" altLang="en-US" sz="2800" u="sng"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41</a:t>
            </a:fld>
            <a:endParaRPr lang="en-US" dirty="0"/>
          </a:p>
        </p:txBody>
      </p:sp>
      <p:sp>
        <p:nvSpPr>
          <p:cNvPr id="4" name="角丸四角形 3"/>
          <p:cNvSpPr/>
          <p:nvPr/>
        </p:nvSpPr>
        <p:spPr>
          <a:xfrm>
            <a:off x="448768"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5" name="角丸四角形 4"/>
          <p:cNvSpPr/>
          <p:nvPr/>
        </p:nvSpPr>
        <p:spPr>
          <a:xfrm>
            <a:off x="2368447"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6" name="角丸四角形 5"/>
          <p:cNvSpPr/>
          <p:nvPr/>
        </p:nvSpPr>
        <p:spPr>
          <a:xfrm>
            <a:off x="4288126"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Global Map vector tiles</a:t>
            </a:r>
            <a:endParaRPr kumimoji="1" lang="ja-JP" altLang="en-US" dirty="0"/>
          </a:p>
        </p:txBody>
      </p:sp>
      <p:sp>
        <p:nvSpPr>
          <p:cNvPr id="7" name="角丸四角形 6"/>
          <p:cNvSpPr/>
          <p:nvPr/>
        </p:nvSpPr>
        <p:spPr>
          <a:xfrm>
            <a:off x="6207805"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8" name="角丸四角形 7"/>
          <p:cNvSpPr/>
          <p:nvPr/>
        </p:nvSpPr>
        <p:spPr>
          <a:xfrm>
            <a:off x="8127484"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9" name="角丸四角形 8"/>
          <p:cNvSpPr/>
          <p:nvPr/>
        </p:nvSpPr>
        <p:spPr>
          <a:xfrm>
            <a:off x="-536839"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0" name="角丸四角形 9"/>
          <p:cNvSpPr/>
          <p:nvPr/>
        </p:nvSpPr>
        <p:spPr>
          <a:xfrm>
            <a:off x="1382840"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1" name="角丸四角形 10"/>
          <p:cNvSpPr/>
          <p:nvPr/>
        </p:nvSpPr>
        <p:spPr>
          <a:xfrm>
            <a:off x="3302519"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Mapbox</a:t>
            </a:r>
            <a:r>
              <a:rPr kumimoji="1" lang="en-US" altLang="ja-JP" dirty="0" smtClean="0"/>
              <a:t> GL JS</a:t>
            </a:r>
            <a:endParaRPr kumimoji="1" lang="ja-JP" altLang="en-US" dirty="0"/>
          </a:p>
        </p:txBody>
      </p:sp>
      <p:sp>
        <p:nvSpPr>
          <p:cNvPr id="12" name="角丸四角形 11"/>
          <p:cNvSpPr/>
          <p:nvPr/>
        </p:nvSpPr>
        <p:spPr>
          <a:xfrm>
            <a:off x="5222198"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Tangram</a:t>
            </a:r>
            <a:endParaRPr kumimoji="1" lang="ja-JP" altLang="en-US" dirty="0"/>
          </a:p>
        </p:txBody>
      </p:sp>
      <p:sp>
        <p:nvSpPr>
          <p:cNvPr id="13" name="角丸四角形 12"/>
          <p:cNvSpPr/>
          <p:nvPr/>
        </p:nvSpPr>
        <p:spPr>
          <a:xfrm>
            <a:off x="7141877"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4" name="テキスト ボックス 13"/>
          <p:cNvSpPr txBox="1"/>
          <p:nvPr/>
        </p:nvSpPr>
        <p:spPr>
          <a:xfrm>
            <a:off x="2368447" y="581877"/>
            <a:ext cx="4847802" cy="1015663"/>
          </a:xfrm>
          <a:prstGeom prst="rect">
            <a:avLst/>
          </a:prstGeom>
          <a:noFill/>
        </p:spPr>
        <p:txBody>
          <a:bodyPr wrap="none" rtlCol="0">
            <a:spAutoFit/>
          </a:bodyPr>
          <a:lstStyle/>
          <a:p>
            <a:r>
              <a:rPr kumimoji="1" lang="en-US" altLang="ja-JP" sz="6000" b="1" dirty="0" smtClean="0">
                <a:solidFill>
                  <a:schemeClr val="bg1">
                    <a:lumMod val="75000"/>
                  </a:schemeClr>
                </a:solidFill>
              </a:rPr>
              <a:t>Diverse Data</a:t>
            </a:r>
            <a:endParaRPr kumimoji="1" lang="ja-JP" altLang="en-US" sz="6000" b="1" dirty="0">
              <a:solidFill>
                <a:schemeClr val="bg1">
                  <a:lumMod val="75000"/>
                </a:schemeClr>
              </a:solidFill>
            </a:endParaRPr>
          </a:p>
        </p:txBody>
      </p:sp>
      <p:sp>
        <p:nvSpPr>
          <p:cNvPr id="15" name="テキスト ボックス 14"/>
          <p:cNvSpPr txBox="1"/>
          <p:nvPr/>
        </p:nvSpPr>
        <p:spPr>
          <a:xfrm>
            <a:off x="88337" y="5645971"/>
            <a:ext cx="6428363" cy="1015663"/>
          </a:xfrm>
          <a:prstGeom prst="rect">
            <a:avLst/>
          </a:prstGeom>
          <a:noFill/>
        </p:spPr>
        <p:txBody>
          <a:bodyPr wrap="none" rtlCol="0">
            <a:spAutoFit/>
          </a:bodyPr>
          <a:lstStyle/>
          <a:p>
            <a:r>
              <a:rPr kumimoji="1" lang="en-US" altLang="ja-JP" sz="6000" b="1" smtClean="0">
                <a:solidFill>
                  <a:schemeClr val="bg1">
                    <a:lumMod val="75000"/>
                  </a:schemeClr>
                </a:solidFill>
              </a:rPr>
              <a:t>Diverse Software</a:t>
            </a:r>
            <a:endParaRPr kumimoji="1" lang="ja-JP" altLang="en-US" sz="6000" b="1" dirty="0">
              <a:solidFill>
                <a:schemeClr val="bg1">
                  <a:lumMod val="75000"/>
                </a:schemeClr>
              </a:solidFill>
            </a:endParaRPr>
          </a:p>
        </p:txBody>
      </p:sp>
      <p:cxnSp>
        <p:nvCxnSpPr>
          <p:cNvPr id="18" name="直線矢印コネクタ 17"/>
          <p:cNvCxnSpPr>
            <a:stCxn id="6" idx="2"/>
            <a:endCxn id="11" idx="0"/>
          </p:cNvCxnSpPr>
          <p:nvPr/>
        </p:nvCxnSpPr>
        <p:spPr>
          <a:xfrm flipH="1">
            <a:off x="4074513" y="2945244"/>
            <a:ext cx="985607" cy="1351612"/>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2"/>
            <a:endCxn id="12" idx="0"/>
          </p:cNvCxnSpPr>
          <p:nvPr/>
        </p:nvCxnSpPr>
        <p:spPr>
          <a:xfrm>
            <a:off x="5060120" y="2945244"/>
            <a:ext cx="934072" cy="1351612"/>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6" idx="2"/>
            <a:endCxn id="13" idx="0"/>
          </p:cNvCxnSpPr>
          <p:nvPr/>
        </p:nvCxnSpPr>
        <p:spPr>
          <a:xfrm>
            <a:off x="5060120" y="2945244"/>
            <a:ext cx="2853751"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直線矢印コネクタ 24"/>
          <p:cNvCxnSpPr>
            <a:stCxn id="6" idx="2"/>
            <a:endCxn id="10" idx="0"/>
          </p:cNvCxnSpPr>
          <p:nvPr/>
        </p:nvCxnSpPr>
        <p:spPr>
          <a:xfrm flipH="1">
            <a:off x="2154834" y="2945244"/>
            <a:ext cx="2905286"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直線矢印コネクタ 27"/>
          <p:cNvCxnSpPr>
            <a:stCxn id="6" idx="2"/>
            <a:endCxn id="9" idx="0"/>
          </p:cNvCxnSpPr>
          <p:nvPr/>
        </p:nvCxnSpPr>
        <p:spPr>
          <a:xfrm flipH="1">
            <a:off x="235155"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直線矢印コネクタ 30"/>
          <p:cNvCxnSpPr>
            <a:stCxn id="7" idx="2"/>
            <a:endCxn id="13" idx="0"/>
          </p:cNvCxnSpPr>
          <p:nvPr/>
        </p:nvCxnSpPr>
        <p:spPr>
          <a:xfrm>
            <a:off x="6979799" y="2945244"/>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直線矢印コネクタ 33"/>
          <p:cNvCxnSpPr>
            <a:stCxn id="7" idx="2"/>
            <a:endCxn id="12" idx="0"/>
          </p:cNvCxnSpPr>
          <p:nvPr/>
        </p:nvCxnSpPr>
        <p:spPr>
          <a:xfrm flipH="1">
            <a:off x="5994192"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直線矢印コネクタ 36"/>
          <p:cNvCxnSpPr>
            <a:stCxn id="7" idx="2"/>
            <a:endCxn id="11" idx="0"/>
          </p:cNvCxnSpPr>
          <p:nvPr/>
        </p:nvCxnSpPr>
        <p:spPr>
          <a:xfrm flipH="1">
            <a:off x="4074513"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直線矢印コネクタ 39"/>
          <p:cNvCxnSpPr>
            <a:stCxn id="7" idx="2"/>
            <a:endCxn id="10" idx="0"/>
          </p:cNvCxnSpPr>
          <p:nvPr/>
        </p:nvCxnSpPr>
        <p:spPr>
          <a:xfrm flipH="1">
            <a:off x="2154834"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直線矢印コネクタ 42"/>
          <p:cNvCxnSpPr>
            <a:stCxn id="7" idx="2"/>
            <a:endCxn id="9" idx="0"/>
          </p:cNvCxnSpPr>
          <p:nvPr/>
        </p:nvCxnSpPr>
        <p:spPr>
          <a:xfrm flipH="1">
            <a:off x="235155"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直線矢印コネクタ 45"/>
          <p:cNvCxnSpPr>
            <a:stCxn id="13" idx="0"/>
            <a:endCxn id="8" idx="2"/>
          </p:cNvCxnSpPr>
          <p:nvPr/>
        </p:nvCxnSpPr>
        <p:spPr>
          <a:xfrm flipV="1">
            <a:off x="7913871"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直線矢印コネクタ 48"/>
          <p:cNvCxnSpPr>
            <a:stCxn id="8" idx="2"/>
            <a:endCxn id="12" idx="0"/>
          </p:cNvCxnSpPr>
          <p:nvPr/>
        </p:nvCxnSpPr>
        <p:spPr>
          <a:xfrm flipH="1">
            <a:off x="5994192"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a:stCxn id="8" idx="2"/>
            <a:endCxn id="11" idx="0"/>
          </p:cNvCxnSpPr>
          <p:nvPr/>
        </p:nvCxnSpPr>
        <p:spPr>
          <a:xfrm flipH="1">
            <a:off x="4074513" y="2945244"/>
            <a:ext cx="4824965"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直線矢印コネクタ 54"/>
          <p:cNvCxnSpPr>
            <a:stCxn id="8" idx="2"/>
            <a:endCxn id="10" idx="0"/>
          </p:cNvCxnSpPr>
          <p:nvPr/>
        </p:nvCxnSpPr>
        <p:spPr>
          <a:xfrm flipH="1">
            <a:off x="2154834"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直線矢印コネクタ 57"/>
          <p:cNvCxnSpPr>
            <a:stCxn id="8" idx="2"/>
            <a:endCxn id="9" idx="0"/>
          </p:cNvCxnSpPr>
          <p:nvPr/>
        </p:nvCxnSpPr>
        <p:spPr>
          <a:xfrm flipH="1">
            <a:off x="235155" y="2945244"/>
            <a:ext cx="8664323"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a:stCxn id="5" idx="2"/>
            <a:endCxn id="13" idx="0"/>
          </p:cNvCxnSpPr>
          <p:nvPr/>
        </p:nvCxnSpPr>
        <p:spPr>
          <a:xfrm>
            <a:off x="3140441"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直線矢印コネクタ 63"/>
          <p:cNvCxnSpPr>
            <a:stCxn id="5" idx="2"/>
            <a:endCxn id="12" idx="0"/>
          </p:cNvCxnSpPr>
          <p:nvPr/>
        </p:nvCxnSpPr>
        <p:spPr>
          <a:xfrm>
            <a:off x="3140441"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直線矢印コネクタ 66"/>
          <p:cNvCxnSpPr>
            <a:stCxn id="5" idx="2"/>
            <a:endCxn id="11" idx="0"/>
          </p:cNvCxnSpPr>
          <p:nvPr/>
        </p:nvCxnSpPr>
        <p:spPr>
          <a:xfrm>
            <a:off x="3140441" y="2945245"/>
            <a:ext cx="934072"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直線矢印コネクタ 69"/>
          <p:cNvCxnSpPr>
            <a:stCxn id="5" idx="2"/>
            <a:endCxn id="10" idx="0"/>
          </p:cNvCxnSpPr>
          <p:nvPr/>
        </p:nvCxnSpPr>
        <p:spPr>
          <a:xfrm flipH="1">
            <a:off x="2154834"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直線矢印コネクタ 72"/>
          <p:cNvCxnSpPr>
            <a:stCxn id="5" idx="2"/>
            <a:endCxn id="9" idx="0"/>
          </p:cNvCxnSpPr>
          <p:nvPr/>
        </p:nvCxnSpPr>
        <p:spPr>
          <a:xfrm flipH="1">
            <a:off x="235155" y="2945245"/>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直線矢印コネクタ 75"/>
          <p:cNvCxnSpPr>
            <a:stCxn id="4" idx="2"/>
            <a:endCxn id="13" idx="0"/>
          </p:cNvCxnSpPr>
          <p:nvPr/>
        </p:nvCxnSpPr>
        <p:spPr>
          <a:xfrm>
            <a:off x="1220762" y="2945245"/>
            <a:ext cx="6693109"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直線矢印コネクタ 79"/>
          <p:cNvCxnSpPr>
            <a:stCxn id="4" idx="2"/>
            <a:endCxn id="12" idx="0"/>
          </p:cNvCxnSpPr>
          <p:nvPr/>
        </p:nvCxnSpPr>
        <p:spPr>
          <a:xfrm>
            <a:off x="1220762"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直線矢印コネクタ 82"/>
          <p:cNvCxnSpPr>
            <a:stCxn id="4" idx="2"/>
            <a:endCxn id="11" idx="0"/>
          </p:cNvCxnSpPr>
          <p:nvPr/>
        </p:nvCxnSpPr>
        <p:spPr>
          <a:xfrm>
            <a:off x="1220762"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直線矢印コネクタ 85"/>
          <p:cNvCxnSpPr>
            <a:stCxn id="4" idx="2"/>
            <a:endCxn id="10" idx="0"/>
          </p:cNvCxnSpPr>
          <p:nvPr/>
        </p:nvCxnSpPr>
        <p:spPr>
          <a:xfrm>
            <a:off x="1220762" y="2945245"/>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直線矢印コネクタ 88"/>
          <p:cNvCxnSpPr>
            <a:stCxn id="4" idx="2"/>
            <a:endCxn id="9" idx="0"/>
          </p:cNvCxnSpPr>
          <p:nvPr/>
        </p:nvCxnSpPr>
        <p:spPr>
          <a:xfrm flipH="1">
            <a:off x="235155"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sp>
        <p:nvSpPr>
          <p:cNvPr id="16" name="テキスト ボックス 15"/>
          <p:cNvSpPr txBox="1"/>
          <p:nvPr/>
        </p:nvSpPr>
        <p:spPr>
          <a:xfrm>
            <a:off x="2154833" y="3032478"/>
            <a:ext cx="5080237" cy="1107996"/>
          </a:xfrm>
          <a:prstGeom prst="rect">
            <a:avLst/>
          </a:prstGeom>
          <a:noFill/>
        </p:spPr>
        <p:txBody>
          <a:bodyPr wrap="none" rtlCol="0">
            <a:spAutoFit/>
          </a:bodyPr>
          <a:lstStyle/>
          <a:p>
            <a:r>
              <a:rPr kumimoji="1" lang="en-US" altLang="ja-JP" sz="6600" b="1" dirty="0" smtClean="0">
                <a:solidFill>
                  <a:schemeClr val="bg1">
                    <a:lumMod val="75000"/>
                  </a:schemeClr>
                </a:solidFill>
              </a:rPr>
              <a:t>Interoperate</a:t>
            </a:r>
            <a:endParaRPr kumimoji="1" lang="ja-JP" altLang="en-US" sz="6600" b="1" dirty="0">
              <a:solidFill>
                <a:schemeClr val="bg1">
                  <a:lumMod val="75000"/>
                </a:schemeClr>
              </a:solidFill>
            </a:endParaRPr>
          </a:p>
        </p:txBody>
      </p:sp>
      <p:sp>
        <p:nvSpPr>
          <p:cNvPr id="42" name="テキスト ボックス 41"/>
          <p:cNvSpPr txBox="1"/>
          <p:nvPr/>
        </p:nvSpPr>
        <p:spPr>
          <a:xfrm>
            <a:off x="448768" y="360398"/>
            <a:ext cx="710963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バイナリベクトルタイルでオープンイノベーションを目指す</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4" name="テキスト ボックス 43"/>
          <p:cNvSpPr txBox="1"/>
          <p:nvPr/>
        </p:nvSpPr>
        <p:spPr>
          <a:xfrm>
            <a:off x="7175928" y="1057141"/>
            <a:ext cx="172354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様々なデータ</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5" name="テキスト ボックス 44"/>
          <p:cNvSpPr txBox="1"/>
          <p:nvPr/>
        </p:nvSpPr>
        <p:spPr>
          <a:xfrm>
            <a:off x="6457950" y="5896399"/>
            <a:ext cx="2492990"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様々なソフトウェア</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7" name="テキスト ボックス 46"/>
          <p:cNvSpPr txBox="1"/>
          <p:nvPr/>
        </p:nvSpPr>
        <p:spPr>
          <a:xfrm>
            <a:off x="7132516" y="3568297"/>
            <a:ext cx="121058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相互運用</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21" name="サウンド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897763375"/>
      </p:ext>
    </p:extLst>
  </p:cSld>
  <p:clrMapOvr>
    <a:masterClrMapping/>
  </p:clrMapOvr>
  <p:transition advTm="10367">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テキスト ボックス 15"/>
          <p:cNvSpPr txBox="1"/>
          <p:nvPr/>
        </p:nvSpPr>
        <p:spPr>
          <a:xfrm>
            <a:off x="2154833" y="3032478"/>
            <a:ext cx="5080237" cy="1107996"/>
          </a:xfrm>
          <a:prstGeom prst="rect">
            <a:avLst/>
          </a:prstGeom>
          <a:noFill/>
        </p:spPr>
        <p:txBody>
          <a:bodyPr wrap="none" rtlCol="0">
            <a:spAutoFit/>
          </a:bodyPr>
          <a:lstStyle/>
          <a:p>
            <a:r>
              <a:rPr kumimoji="1" lang="en-US" altLang="ja-JP" sz="6600" b="1" dirty="0" smtClean="0">
                <a:solidFill>
                  <a:schemeClr val="bg1">
                    <a:lumMod val="75000"/>
                  </a:schemeClr>
                </a:solidFill>
              </a:rPr>
              <a:t>Interoperate</a:t>
            </a:r>
            <a:endParaRPr kumimoji="1" lang="ja-JP" altLang="en-US" sz="6600" b="1" dirty="0">
              <a:solidFill>
                <a:schemeClr val="bg1">
                  <a:lumMod val="75000"/>
                </a:schemeClr>
              </a:solidFill>
            </a:endParaRPr>
          </a:p>
        </p:txBody>
      </p:sp>
      <p:sp>
        <p:nvSpPr>
          <p:cNvPr id="2" name="タイトル 1"/>
          <p:cNvSpPr>
            <a:spLocks noGrp="1"/>
          </p:cNvSpPr>
          <p:nvPr>
            <p:ph type="title"/>
          </p:nvPr>
        </p:nvSpPr>
        <p:spPr>
          <a:xfrm>
            <a:off x="448768" y="-52789"/>
            <a:ext cx="8290498" cy="599605"/>
          </a:xfrm>
        </p:spPr>
        <p:txBody>
          <a:bodyPr>
            <a:normAutofit/>
          </a:bodyPr>
          <a:lstStyle/>
          <a:p>
            <a:r>
              <a:rPr lang="en-US" altLang="ja-JP" sz="2800" dirty="0" smtClean="0"/>
              <a:t>Expected open </a:t>
            </a:r>
            <a:r>
              <a:rPr lang="en-US" altLang="ja-JP" sz="2800" dirty="0"/>
              <a:t>i</a:t>
            </a:r>
            <a:r>
              <a:rPr lang="en-US" altLang="ja-JP" sz="2800" dirty="0" smtClean="0"/>
              <a:t>nnovation with binary vector tiles</a:t>
            </a:r>
            <a:endParaRPr kumimoji="1" lang="ja-JP" altLang="en-US" sz="28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42</a:t>
            </a:fld>
            <a:endParaRPr lang="en-US" dirty="0"/>
          </a:p>
        </p:txBody>
      </p:sp>
      <p:sp>
        <p:nvSpPr>
          <p:cNvPr id="4" name="角丸四角形 3"/>
          <p:cNvSpPr/>
          <p:nvPr/>
        </p:nvSpPr>
        <p:spPr>
          <a:xfrm>
            <a:off x="448768"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5" name="角丸四角形 4"/>
          <p:cNvSpPr/>
          <p:nvPr/>
        </p:nvSpPr>
        <p:spPr>
          <a:xfrm>
            <a:off x="2368447"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6" name="角丸四角形 5"/>
          <p:cNvSpPr/>
          <p:nvPr/>
        </p:nvSpPr>
        <p:spPr>
          <a:xfrm>
            <a:off x="4288126" y="1596129"/>
            <a:ext cx="1543987" cy="1349115"/>
          </a:xfrm>
          <a:prstGeom prst="roundRect">
            <a:avLst/>
          </a:prstGeom>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Global Map vector tiles</a:t>
            </a:r>
            <a:endParaRPr kumimoji="1" lang="ja-JP" altLang="en-US" dirty="0"/>
          </a:p>
        </p:txBody>
      </p:sp>
      <p:sp>
        <p:nvSpPr>
          <p:cNvPr id="7" name="角丸四角形 6"/>
          <p:cNvSpPr/>
          <p:nvPr/>
        </p:nvSpPr>
        <p:spPr>
          <a:xfrm>
            <a:off x="6207805"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8" name="角丸四角形 7"/>
          <p:cNvSpPr/>
          <p:nvPr/>
        </p:nvSpPr>
        <p:spPr>
          <a:xfrm>
            <a:off x="8127484"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9" name="角丸四角形 8"/>
          <p:cNvSpPr/>
          <p:nvPr/>
        </p:nvSpPr>
        <p:spPr>
          <a:xfrm>
            <a:off x="-536839"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0" name="角丸四角形 9"/>
          <p:cNvSpPr/>
          <p:nvPr/>
        </p:nvSpPr>
        <p:spPr>
          <a:xfrm>
            <a:off x="1382840"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1" name="角丸四角形 10"/>
          <p:cNvSpPr/>
          <p:nvPr/>
        </p:nvSpPr>
        <p:spPr>
          <a:xfrm>
            <a:off x="3302519" y="4296856"/>
            <a:ext cx="1543987" cy="1349115"/>
          </a:xfrm>
          <a:prstGeom prst="roundRect">
            <a:avLst/>
          </a:prstGeom>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Mapbox</a:t>
            </a:r>
            <a:r>
              <a:rPr kumimoji="1" lang="en-US" altLang="ja-JP" dirty="0" smtClean="0"/>
              <a:t> GL JS</a:t>
            </a:r>
            <a:endParaRPr kumimoji="1" lang="ja-JP" altLang="en-US" dirty="0"/>
          </a:p>
        </p:txBody>
      </p:sp>
      <p:sp>
        <p:nvSpPr>
          <p:cNvPr id="12" name="角丸四角形 11"/>
          <p:cNvSpPr/>
          <p:nvPr/>
        </p:nvSpPr>
        <p:spPr>
          <a:xfrm>
            <a:off x="5222198"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Tangram</a:t>
            </a:r>
            <a:endParaRPr kumimoji="1" lang="ja-JP" altLang="en-US" dirty="0"/>
          </a:p>
        </p:txBody>
      </p:sp>
      <p:sp>
        <p:nvSpPr>
          <p:cNvPr id="13" name="角丸四角形 12"/>
          <p:cNvSpPr/>
          <p:nvPr/>
        </p:nvSpPr>
        <p:spPr>
          <a:xfrm>
            <a:off x="7141877"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4" name="テキスト ボックス 13"/>
          <p:cNvSpPr txBox="1"/>
          <p:nvPr/>
        </p:nvSpPr>
        <p:spPr>
          <a:xfrm>
            <a:off x="2368447" y="581877"/>
            <a:ext cx="4847802" cy="1015663"/>
          </a:xfrm>
          <a:prstGeom prst="rect">
            <a:avLst/>
          </a:prstGeom>
          <a:noFill/>
        </p:spPr>
        <p:txBody>
          <a:bodyPr wrap="none" rtlCol="0">
            <a:spAutoFit/>
          </a:bodyPr>
          <a:lstStyle/>
          <a:p>
            <a:r>
              <a:rPr kumimoji="1" lang="en-US" altLang="ja-JP" sz="6000" b="1" dirty="0" smtClean="0">
                <a:solidFill>
                  <a:schemeClr val="bg1">
                    <a:lumMod val="75000"/>
                  </a:schemeClr>
                </a:solidFill>
              </a:rPr>
              <a:t>Diverse Data</a:t>
            </a:r>
            <a:endParaRPr kumimoji="1" lang="ja-JP" altLang="en-US" sz="6000" b="1" dirty="0">
              <a:solidFill>
                <a:schemeClr val="bg1">
                  <a:lumMod val="75000"/>
                </a:schemeClr>
              </a:solidFill>
            </a:endParaRPr>
          </a:p>
        </p:txBody>
      </p:sp>
      <p:sp>
        <p:nvSpPr>
          <p:cNvPr id="15" name="テキスト ボックス 14"/>
          <p:cNvSpPr txBox="1"/>
          <p:nvPr/>
        </p:nvSpPr>
        <p:spPr>
          <a:xfrm>
            <a:off x="88337" y="5645971"/>
            <a:ext cx="6428363" cy="1015663"/>
          </a:xfrm>
          <a:prstGeom prst="rect">
            <a:avLst/>
          </a:prstGeom>
          <a:noFill/>
        </p:spPr>
        <p:txBody>
          <a:bodyPr wrap="none" rtlCol="0">
            <a:spAutoFit/>
          </a:bodyPr>
          <a:lstStyle/>
          <a:p>
            <a:r>
              <a:rPr kumimoji="1" lang="en-US" altLang="ja-JP" sz="6000" b="1" smtClean="0">
                <a:solidFill>
                  <a:schemeClr val="bg1">
                    <a:lumMod val="75000"/>
                  </a:schemeClr>
                </a:solidFill>
              </a:rPr>
              <a:t>Diverse Software</a:t>
            </a:r>
            <a:endParaRPr kumimoji="1" lang="ja-JP" altLang="en-US" sz="6000" b="1" dirty="0">
              <a:solidFill>
                <a:schemeClr val="bg1">
                  <a:lumMod val="75000"/>
                </a:schemeClr>
              </a:solidFill>
            </a:endParaRPr>
          </a:p>
        </p:txBody>
      </p:sp>
      <p:cxnSp>
        <p:nvCxnSpPr>
          <p:cNvPr id="19" name="直線矢印コネクタ 18"/>
          <p:cNvCxnSpPr>
            <a:stCxn id="6" idx="2"/>
            <a:endCxn id="12" idx="0"/>
          </p:cNvCxnSpPr>
          <p:nvPr/>
        </p:nvCxnSpPr>
        <p:spPr>
          <a:xfrm>
            <a:off x="5060120" y="2945244"/>
            <a:ext cx="934072" cy="1351612"/>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6" idx="2"/>
            <a:endCxn id="13" idx="0"/>
          </p:cNvCxnSpPr>
          <p:nvPr/>
        </p:nvCxnSpPr>
        <p:spPr>
          <a:xfrm>
            <a:off x="5060120" y="2945244"/>
            <a:ext cx="2853751"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直線矢印コネクタ 24"/>
          <p:cNvCxnSpPr>
            <a:stCxn id="6" idx="2"/>
            <a:endCxn id="10" idx="0"/>
          </p:cNvCxnSpPr>
          <p:nvPr/>
        </p:nvCxnSpPr>
        <p:spPr>
          <a:xfrm flipH="1">
            <a:off x="2154834" y="2945244"/>
            <a:ext cx="2905286"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直線矢印コネクタ 27"/>
          <p:cNvCxnSpPr>
            <a:stCxn id="6" idx="2"/>
            <a:endCxn id="9" idx="0"/>
          </p:cNvCxnSpPr>
          <p:nvPr/>
        </p:nvCxnSpPr>
        <p:spPr>
          <a:xfrm flipH="1">
            <a:off x="235155"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直線矢印コネクタ 30"/>
          <p:cNvCxnSpPr>
            <a:stCxn id="7" idx="2"/>
            <a:endCxn id="13" idx="0"/>
          </p:cNvCxnSpPr>
          <p:nvPr/>
        </p:nvCxnSpPr>
        <p:spPr>
          <a:xfrm>
            <a:off x="6979799" y="2945244"/>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直線矢印コネクタ 33"/>
          <p:cNvCxnSpPr>
            <a:stCxn id="7" idx="2"/>
            <a:endCxn id="12" idx="0"/>
          </p:cNvCxnSpPr>
          <p:nvPr/>
        </p:nvCxnSpPr>
        <p:spPr>
          <a:xfrm flipH="1">
            <a:off x="5994192"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直線矢印コネクタ 36"/>
          <p:cNvCxnSpPr>
            <a:stCxn id="7" idx="2"/>
            <a:endCxn id="11" idx="0"/>
          </p:cNvCxnSpPr>
          <p:nvPr/>
        </p:nvCxnSpPr>
        <p:spPr>
          <a:xfrm flipH="1">
            <a:off x="4074513"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直線矢印コネクタ 39"/>
          <p:cNvCxnSpPr>
            <a:stCxn id="7" idx="2"/>
            <a:endCxn id="10" idx="0"/>
          </p:cNvCxnSpPr>
          <p:nvPr/>
        </p:nvCxnSpPr>
        <p:spPr>
          <a:xfrm flipH="1">
            <a:off x="2154834"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直線矢印コネクタ 42"/>
          <p:cNvCxnSpPr>
            <a:stCxn id="7" idx="2"/>
            <a:endCxn id="9" idx="0"/>
          </p:cNvCxnSpPr>
          <p:nvPr/>
        </p:nvCxnSpPr>
        <p:spPr>
          <a:xfrm flipH="1">
            <a:off x="235155"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直線矢印コネクタ 45"/>
          <p:cNvCxnSpPr>
            <a:stCxn id="13" idx="0"/>
            <a:endCxn id="8" idx="2"/>
          </p:cNvCxnSpPr>
          <p:nvPr/>
        </p:nvCxnSpPr>
        <p:spPr>
          <a:xfrm flipV="1">
            <a:off x="7913871"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直線矢印コネクタ 48"/>
          <p:cNvCxnSpPr>
            <a:stCxn id="8" idx="2"/>
            <a:endCxn id="12" idx="0"/>
          </p:cNvCxnSpPr>
          <p:nvPr/>
        </p:nvCxnSpPr>
        <p:spPr>
          <a:xfrm flipH="1">
            <a:off x="5994192"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a:stCxn id="8" idx="2"/>
            <a:endCxn id="11" idx="0"/>
          </p:cNvCxnSpPr>
          <p:nvPr/>
        </p:nvCxnSpPr>
        <p:spPr>
          <a:xfrm flipH="1">
            <a:off x="4074513" y="2945244"/>
            <a:ext cx="4824965"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直線矢印コネクタ 54"/>
          <p:cNvCxnSpPr>
            <a:stCxn id="8" idx="2"/>
            <a:endCxn id="10" idx="0"/>
          </p:cNvCxnSpPr>
          <p:nvPr/>
        </p:nvCxnSpPr>
        <p:spPr>
          <a:xfrm flipH="1">
            <a:off x="2154834"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直線矢印コネクタ 57"/>
          <p:cNvCxnSpPr>
            <a:stCxn id="8" idx="2"/>
            <a:endCxn id="9" idx="0"/>
          </p:cNvCxnSpPr>
          <p:nvPr/>
        </p:nvCxnSpPr>
        <p:spPr>
          <a:xfrm flipH="1">
            <a:off x="235155" y="2945244"/>
            <a:ext cx="8664323"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a:stCxn id="5" idx="2"/>
            <a:endCxn id="13" idx="0"/>
          </p:cNvCxnSpPr>
          <p:nvPr/>
        </p:nvCxnSpPr>
        <p:spPr>
          <a:xfrm>
            <a:off x="3140441"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直線矢印コネクタ 63"/>
          <p:cNvCxnSpPr>
            <a:stCxn id="5" idx="2"/>
            <a:endCxn id="12" idx="0"/>
          </p:cNvCxnSpPr>
          <p:nvPr/>
        </p:nvCxnSpPr>
        <p:spPr>
          <a:xfrm>
            <a:off x="3140441"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直線矢印コネクタ 66"/>
          <p:cNvCxnSpPr>
            <a:stCxn id="5" idx="2"/>
            <a:endCxn id="11" idx="0"/>
          </p:cNvCxnSpPr>
          <p:nvPr/>
        </p:nvCxnSpPr>
        <p:spPr>
          <a:xfrm>
            <a:off x="3140441" y="2945245"/>
            <a:ext cx="934072"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直線矢印コネクタ 69"/>
          <p:cNvCxnSpPr>
            <a:stCxn id="5" idx="2"/>
            <a:endCxn id="10" idx="0"/>
          </p:cNvCxnSpPr>
          <p:nvPr/>
        </p:nvCxnSpPr>
        <p:spPr>
          <a:xfrm flipH="1">
            <a:off x="2154834"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直線矢印コネクタ 72"/>
          <p:cNvCxnSpPr>
            <a:stCxn id="5" idx="2"/>
            <a:endCxn id="9" idx="0"/>
          </p:cNvCxnSpPr>
          <p:nvPr/>
        </p:nvCxnSpPr>
        <p:spPr>
          <a:xfrm flipH="1">
            <a:off x="235155" y="2945245"/>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直線矢印コネクタ 75"/>
          <p:cNvCxnSpPr>
            <a:stCxn id="4" idx="2"/>
            <a:endCxn id="13" idx="0"/>
          </p:cNvCxnSpPr>
          <p:nvPr/>
        </p:nvCxnSpPr>
        <p:spPr>
          <a:xfrm>
            <a:off x="1220762" y="2945245"/>
            <a:ext cx="6693109"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直線矢印コネクタ 79"/>
          <p:cNvCxnSpPr>
            <a:stCxn id="4" idx="2"/>
            <a:endCxn id="12" idx="0"/>
          </p:cNvCxnSpPr>
          <p:nvPr/>
        </p:nvCxnSpPr>
        <p:spPr>
          <a:xfrm>
            <a:off x="1220762"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直線矢印コネクタ 82"/>
          <p:cNvCxnSpPr>
            <a:stCxn id="4" idx="2"/>
            <a:endCxn id="11" idx="0"/>
          </p:cNvCxnSpPr>
          <p:nvPr/>
        </p:nvCxnSpPr>
        <p:spPr>
          <a:xfrm>
            <a:off x="1220762"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直線矢印コネクタ 85"/>
          <p:cNvCxnSpPr>
            <a:stCxn id="4" idx="2"/>
            <a:endCxn id="10" idx="0"/>
          </p:cNvCxnSpPr>
          <p:nvPr/>
        </p:nvCxnSpPr>
        <p:spPr>
          <a:xfrm>
            <a:off x="1220762" y="2945245"/>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直線矢印コネクタ 88"/>
          <p:cNvCxnSpPr>
            <a:stCxn id="4" idx="2"/>
            <a:endCxn id="9" idx="0"/>
          </p:cNvCxnSpPr>
          <p:nvPr/>
        </p:nvCxnSpPr>
        <p:spPr>
          <a:xfrm flipH="1">
            <a:off x="235155"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sp>
        <p:nvSpPr>
          <p:cNvPr id="42" name="テキスト ボックス 41"/>
          <p:cNvSpPr txBox="1"/>
          <p:nvPr/>
        </p:nvSpPr>
        <p:spPr>
          <a:xfrm>
            <a:off x="448768" y="360398"/>
            <a:ext cx="710963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バイナリベクトルタイルでオープンイノベーションを目指す</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4" name="テキスト ボックス 43"/>
          <p:cNvSpPr txBox="1"/>
          <p:nvPr/>
        </p:nvSpPr>
        <p:spPr>
          <a:xfrm>
            <a:off x="7175928" y="1057141"/>
            <a:ext cx="172354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様々なデータ</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5" name="テキスト ボックス 44"/>
          <p:cNvSpPr txBox="1"/>
          <p:nvPr/>
        </p:nvSpPr>
        <p:spPr>
          <a:xfrm>
            <a:off x="6457950" y="5896399"/>
            <a:ext cx="2492990"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様々なソフトウェア</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7" name="テキスト ボックス 46"/>
          <p:cNvSpPr txBox="1"/>
          <p:nvPr/>
        </p:nvSpPr>
        <p:spPr>
          <a:xfrm>
            <a:off x="7132516" y="3568297"/>
            <a:ext cx="121058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相互運用</a:t>
            </a:r>
            <a:endParaRPr kumimoji="1" lang="ja-JP" altLang="en-US" sz="2000" dirty="0">
              <a:solidFill>
                <a:schemeClr val="bg1">
                  <a:lumMod val="50000"/>
                </a:schemeClr>
              </a:solidFill>
              <a:latin typeface="Klee Medium" charset="-128"/>
              <a:ea typeface="Klee Medium" charset="-128"/>
              <a:cs typeface="Klee Medium" charset="-128"/>
            </a:endParaRPr>
          </a:p>
        </p:txBody>
      </p:sp>
      <p:cxnSp>
        <p:nvCxnSpPr>
          <p:cNvPr id="18" name="直線矢印コネクタ 17"/>
          <p:cNvCxnSpPr>
            <a:stCxn id="6" idx="2"/>
            <a:endCxn id="11" idx="0"/>
          </p:cNvCxnSpPr>
          <p:nvPr/>
        </p:nvCxnSpPr>
        <p:spPr>
          <a:xfrm flipH="1">
            <a:off x="4074513" y="2945244"/>
            <a:ext cx="985607" cy="1351612"/>
          </a:xfrm>
          <a:prstGeom prst="straightConnector1">
            <a:avLst/>
          </a:prstGeom>
          <a:ln w="508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1" name="サウンド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311089870"/>
      </p:ext>
    </p:extLst>
  </p:cSld>
  <p:clrMapOvr>
    <a:masterClrMapping/>
  </p:clrMapOvr>
  <p:transition advTm="12594">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テキスト ボックス 15"/>
          <p:cNvSpPr txBox="1"/>
          <p:nvPr/>
        </p:nvSpPr>
        <p:spPr>
          <a:xfrm>
            <a:off x="2154833" y="3032478"/>
            <a:ext cx="5080237" cy="1107996"/>
          </a:xfrm>
          <a:prstGeom prst="rect">
            <a:avLst/>
          </a:prstGeom>
          <a:noFill/>
        </p:spPr>
        <p:txBody>
          <a:bodyPr wrap="none" rtlCol="0">
            <a:spAutoFit/>
          </a:bodyPr>
          <a:lstStyle/>
          <a:p>
            <a:r>
              <a:rPr kumimoji="1" lang="en-US" altLang="ja-JP" sz="6600" b="1" dirty="0" smtClean="0">
                <a:solidFill>
                  <a:schemeClr val="bg1">
                    <a:lumMod val="75000"/>
                  </a:schemeClr>
                </a:solidFill>
              </a:rPr>
              <a:t>Interoperate</a:t>
            </a:r>
            <a:endParaRPr kumimoji="1" lang="ja-JP" altLang="en-US" sz="6600" b="1" dirty="0">
              <a:solidFill>
                <a:schemeClr val="bg1">
                  <a:lumMod val="75000"/>
                </a:schemeClr>
              </a:solidFill>
            </a:endParaRPr>
          </a:p>
        </p:txBody>
      </p:sp>
      <p:sp>
        <p:nvSpPr>
          <p:cNvPr id="2" name="タイトル 1"/>
          <p:cNvSpPr>
            <a:spLocks noGrp="1"/>
          </p:cNvSpPr>
          <p:nvPr>
            <p:ph type="title"/>
          </p:nvPr>
        </p:nvSpPr>
        <p:spPr>
          <a:xfrm>
            <a:off x="448768" y="-52789"/>
            <a:ext cx="8290498" cy="599605"/>
          </a:xfrm>
        </p:spPr>
        <p:txBody>
          <a:bodyPr>
            <a:normAutofit/>
          </a:bodyPr>
          <a:lstStyle/>
          <a:p>
            <a:r>
              <a:rPr lang="en-US" altLang="ja-JP" sz="2800" dirty="0" smtClean="0"/>
              <a:t>Expected open </a:t>
            </a:r>
            <a:r>
              <a:rPr lang="en-US" altLang="ja-JP" sz="2800" dirty="0"/>
              <a:t>i</a:t>
            </a:r>
            <a:r>
              <a:rPr lang="en-US" altLang="ja-JP" sz="2800" dirty="0" smtClean="0"/>
              <a:t>nnovation with binary vector tiles</a:t>
            </a:r>
            <a:endParaRPr kumimoji="1" lang="ja-JP" altLang="en-US" sz="28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43</a:t>
            </a:fld>
            <a:endParaRPr lang="en-US" dirty="0"/>
          </a:p>
        </p:txBody>
      </p:sp>
      <p:sp>
        <p:nvSpPr>
          <p:cNvPr id="4" name="角丸四角形 3"/>
          <p:cNvSpPr/>
          <p:nvPr/>
        </p:nvSpPr>
        <p:spPr>
          <a:xfrm>
            <a:off x="448768"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5" name="角丸四角形 4"/>
          <p:cNvSpPr/>
          <p:nvPr/>
        </p:nvSpPr>
        <p:spPr>
          <a:xfrm>
            <a:off x="2368447"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6" name="角丸四角形 5"/>
          <p:cNvSpPr/>
          <p:nvPr/>
        </p:nvSpPr>
        <p:spPr>
          <a:xfrm>
            <a:off x="4288126" y="1596129"/>
            <a:ext cx="1543987" cy="1349115"/>
          </a:xfrm>
          <a:prstGeom prst="roundRect">
            <a:avLst/>
          </a:prstGeom>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Global Map vector tiles</a:t>
            </a:r>
            <a:endParaRPr kumimoji="1" lang="ja-JP" altLang="en-US" dirty="0"/>
          </a:p>
        </p:txBody>
      </p:sp>
      <p:sp>
        <p:nvSpPr>
          <p:cNvPr id="7" name="角丸四角形 6"/>
          <p:cNvSpPr/>
          <p:nvPr/>
        </p:nvSpPr>
        <p:spPr>
          <a:xfrm>
            <a:off x="6207805"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8" name="角丸四角形 7"/>
          <p:cNvSpPr/>
          <p:nvPr/>
        </p:nvSpPr>
        <p:spPr>
          <a:xfrm>
            <a:off x="8127484"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9" name="角丸四角形 8"/>
          <p:cNvSpPr/>
          <p:nvPr/>
        </p:nvSpPr>
        <p:spPr>
          <a:xfrm>
            <a:off x="-536839"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0" name="角丸四角形 9"/>
          <p:cNvSpPr/>
          <p:nvPr/>
        </p:nvSpPr>
        <p:spPr>
          <a:xfrm>
            <a:off x="1382840"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1" name="角丸四角形 10"/>
          <p:cNvSpPr/>
          <p:nvPr/>
        </p:nvSpPr>
        <p:spPr>
          <a:xfrm>
            <a:off x="3302519"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Mapbox</a:t>
            </a:r>
            <a:r>
              <a:rPr kumimoji="1" lang="en-US" altLang="ja-JP" dirty="0" smtClean="0"/>
              <a:t> GL JS</a:t>
            </a:r>
            <a:endParaRPr kumimoji="1" lang="ja-JP" altLang="en-US" dirty="0"/>
          </a:p>
        </p:txBody>
      </p:sp>
      <p:sp>
        <p:nvSpPr>
          <p:cNvPr id="12" name="角丸四角形 11"/>
          <p:cNvSpPr/>
          <p:nvPr/>
        </p:nvSpPr>
        <p:spPr>
          <a:xfrm>
            <a:off x="5222198" y="4296856"/>
            <a:ext cx="1543987" cy="1349115"/>
          </a:xfrm>
          <a:prstGeom prst="roundRect">
            <a:avLst/>
          </a:prstGeom>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Tangram</a:t>
            </a:r>
            <a:endParaRPr kumimoji="1" lang="ja-JP" altLang="en-US" dirty="0"/>
          </a:p>
        </p:txBody>
      </p:sp>
      <p:sp>
        <p:nvSpPr>
          <p:cNvPr id="13" name="角丸四角形 12"/>
          <p:cNvSpPr/>
          <p:nvPr/>
        </p:nvSpPr>
        <p:spPr>
          <a:xfrm>
            <a:off x="7141877"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4" name="テキスト ボックス 13"/>
          <p:cNvSpPr txBox="1"/>
          <p:nvPr/>
        </p:nvSpPr>
        <p:spPr>
          <a:xfrm>
            <a:off x="2368447" y="581877"/>
            <a:ext cx="4847802" cy="1015663"/>
          </a:xfrm>
          <a:prstGeom prst="rect">
            <a:avLst/>
          </a:prstGeom>
          <a:noFill/>
        </p:spPr>
        <p:txBody>
          <a:bodyPr wrap="none" rtlCol="0">
            <a:spAutoFit/>
          </a:bodyPr>
          <a:lstStyle/>
          <a:p>
            <a:r>
              <a:rPr kumimoji="1" lang="en-US" altLang="ja-JP" sz="6000" b="1" dirty="0" smtClean="0">
                <a:solidFill>
                  <a:schemeClr val="bg1">
                    <a:lumMod val="75000"/>
                  </a:schemeClr>
                </a:solidFill>
              </a:rPr>
              <a:t>Diverse Data</a:t>
            </a:r>
            <a:endParaRPr kumimoji="1" lang="ja-JP" altLang="en-US" sz="6000" b="1" dirty="0">
              <a:solidFill>
                <a:schemeClr val="bg1">
                  <a:lumMod val="75000"/>
                </a:schemeClr>
              </a:solidFill>
            </a:endParaRPr>
          </a:p>
        </p:txBody>
      </p:sp>
      <p:sp>
        <p:nvSpPr>
          <p:cNvPr id="15" name="テキスト ボックス 14"/>
          <p:cNvSpPr txBox="1"/>
          <p:nvPr/>
        </p:nvSpPr>
        <p:spPr>
          <a:xfrm>
            <a:off x="88337" y="5645971"/>
            <a:ext cx="6428363" cy="1015663"/>
          </a:xfrm>
          <a:prstGeom prst="rect">
            <a:avLst/>
          </a:prstGeom>
          <a:noFill/>
        </p:spPr>
        <p:txBody>
          <a:bodyPr wrap="none" rtlCol="0">
            <a:spAutoFit/>
          </a:bodyPr>
          <a:lstStyle/>
          <a:p>
            <a:r>
              <a:rPr kumimoji="1" lang="en-US" altLang="ja-JP" sz="6000" b="1" smtClean="0">
                <a:solidFill>
                  <a:schemeClr val="bg1">
                    <a:lumMod val="75000"/>
                  </a:schemeClr>
                </a:solidFill>
              </a:rPr>
              <a:t>Diverse Software</a:t>
            </a:r>
            <a:endParaRPr kumimoji="1" lang="ja-JP" altLang="en-US" sz="6000" b="1" dirty="0">
              <a:solidFill>
                <a:schemeClr val="bg1">
                  <a:lumMod val="75000"/>
                </a:schemeClr>
              </a:solidFill>
            </a:endParaRPr>
          </a:p>
        </p:txBody>
      </p:sp>
      <p:cxnSp>
        <p:nvCxnSpPr>
          <p:cNvPr id="18" name="直線矢印コネクタ 17"/>
          <p:cNvCxnSpPr>
            <a:stCxn id="6" idx="2"/>
            <a:endCxn id="11" idx="0"/>
          </p:cNvCxnSpPr>
          <p:nvPr/>
        </p:nvCxnSpPr>
        <p:spPr>
          <a:xfrm flipH="1">
            <a:off x="4074513" y="2945244"/>
            <a:ext cx="985607" cy="1351612"/>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6" idx="2"/>
            <a:endCxn id="13" idx="0"/>
          </p:cNvCxnSpPr>
          <p:nvPr/>
        </p:nvCxnSpPr>
        <p:spPr>
          <a:xfrm>
            <a:off x="5060120" y="2945244"/>
            <a:ext cx="2853751"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直線矢印コネクタ 24"/>
          <p:cNvCxnSpPr>
            <a:stCxn id="6" idx="2"/>
            <a:endCxn id="10" idx="0"/>
          </p:cNvCxnSpPr>
          <p:nvPr/>
        </p:nvCxnSpPr>
        <p:spPr>
          <a:xfrm flipH="1">
            <a:off x="2154834" y="2945244"/>
            <a:ext cx="2905286"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直線矢印コネクタ 27"/>
          <p:cNvCxnSpPr>
            <a:stCxn id="6" idx="2"/>
            <a:endCxn id="9" idx="0"/>
          </p:cNvCxnSpPr>
          <p:nvPr/>
        </p:nvCxnSpPr>
        <p:spPr>
          <a:xfrm flipH="1">
            <a:off x="235155"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直線矢印コネクタ 30"/>
          <p:cNvCxnSpPr>
            <a:stCxn id="7" idx="2"/>
            <a:endCxn id="13" idx="0"/>
          </p:cNvCxnSpPr>
          <p:nvPr/>
        </p:nvCxnSpPr>
        <p:spPr>
          <a:xfrm>
            <a:off x="6979799" y="2945244"/>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直線矢印コネクタ 33"/>
          <p:cNvCxnSpPr>
            <a:stCxn id="7" idx="2"/>
            <a:endCxn id="12" idx="0"/>
          </p:cNvCxnSpPr>
          <p:nvPr/>
        </p:nvCxnSpPr>
        <p:spPr>
          <a:xfrm flipH="1">
            <a:off x="5994192"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直線矢印コネクタ 36"/>
          <p:cNvCxnSpPr>
            <a:stCxn id="7" idx="2"/>
            <a:endCxn id="11" idx="0"/>
          </p:cNvCxnSpPr>
          <p:nvPr/>
        </p:nvCxnSpPr>
        <p:spPr>
          <a:xfrm flipH="1">
            <a:off x="4074513"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直線矢印コネクタ 39"/>
          <p:cNvCxnSpPr>
            <a:stCxn id="7" idx="2"/>
            <a:endCxn id="10" idx="0"/>
          </p:cNvCxnSpPr>
          <p:nvPr/>
        </p:nvCxnSpPr>
        <p:spPr>
          <a:xfrm flipH="1">
            <a:off x="2154834"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直線矢印コネクタ 42"/>
          <p:cNvCxnSpPr>
            <a:stCxn id="7" idx="2"/>
            <a:endCxn id="9" idx="0"/>
          </p:cNvCxnSpPr>
          <p:nvPr/>
        </p:nvCxnSpPr>
        <p:spPr>
          <a:xfrm flipH="1">
            <a:off x="235155"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直線矢印コネクタ 45"/>
          <p:cNvCxnSpPr>
            <a:stCxn id="13" idx="0"/>
            <a:endCxn id="8" idx="2"/>
          </p:cNvCxnSpPr>
          <p:nvPr/>
        </p:nvCxnSpPr>
        <p:spPr>
          <a:xfrm flipV="1">
            <a:off x="7913871"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直線矢印コネクタ 48"/>
          <p:cNvCxnSpPr>
            <a:stCxn id="8" idx="2"/>
            <a:endCxn id="12" idx="0"/>
          </p:cNvCxnSpPr>
          <p:nvPr/>
        </p:nvCxnSpPr>
        <p:spPr>
          <a:xfrm flipH="1">
            <a:off x="5994192"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a:stCxn id="8" idx="2"/>
            <a:endCxn id="11" idx="0"/>
          </p:cNvCxnSpPr>
          <p:nvPr/>
        </p:nvCxnSpPr>
        <p:spPr>
          <a:xfrm flipH="1">
            <a:off x="4074513" y="2945244"/>
            <a:ext cx="4824965"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直線矢印コネクタ 54"/>
          <p:cNvCxnSpPr>
            <a:stCxn id="8" idx="2"/>
            <a:endCxn id="10" idx="0"/>
          </p:cNvCxnSpPr>
          <p:nvPr/>
        </p:nvCxnSpPr>
        <p:spPr>
          <a:xfrm flipH="1">
            <a:off x="2154834"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直線矢印コネクタ 57"/>
          <p:cNvCxnSpPr>
            <a:stCxn id="8" idx="2"/>
            <a:endCxn id="9" idx="0"/>
          </p:cNvCxnSpPr>
          <p:nvPr/>
        </p:nvCxnSpPr>
        <p:spPr>
          <a:xfrm flipH="1">
            <a:off x="235155" y="2945244"/>
            <a:ext cx="8664323"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a:stCxn id="5" idx="2"/>
            <a:endCxn id="13" idx="0"/>
          </p:cNvCxnSpPr>
          <p:nvPr/>
        </p:nvCxnSpPr>
        <p:spPr>
          <a:xfrm>
            <a:off x="3140441"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直線矢印コネクタ 63"/>
          <p:cNvCxnSpPr>
            <a:stCxn id="5" idx="2"/>
            <a:endCxn id="12" idx="0"/>
          </p:cNvCxnSpPr>
          <p:nvPr/>
        </p:nvCxnSpPr>
        <p:spPr>
          <a:xfrm>
            <a:off x="3140441"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直線矢印コネクタ 66"/>
          <p:cNvCxnSpPr>
            <a:stCxn id="5" idx="2"/>
            <a:endCxn id="11" idx="0"/>
          </p:cNvCxnSpPr>
          <p:nvPr/>
        </p:nvCxnSpPr>
        <p:spPr>
          <a:xfrm>
            <a:off x="3140441" y="2945245"/>
            <a:ext cx="934072"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直線矢印コネクタ 69"/>
          <p:cNvCxnSpPr>
            <a:stCxn id="5" idx="2"/>
            <a:endCxn id="10" idx="0"/>
          </p:cNvCxnSpPr>
          <p:nvPr/>
        </p:nvCxnSpPr>
        <p:spPr>
          <a:xfrm flipH="1">
            <a:off x="2154834"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直線矢印コネクタ 72"/>
          <p:cNvCxnSpPr>
            <a:stCxn id="5" idx="2"/>
            <a:endCxn id="9" idx="0"/>
          </p:cNvCxnSpPr>
          <p:nvPr/>
        </p:nvCxnSpPr>
        <p:spPr>
          <a:xfrm flipH="1">
            <a:off x="235155" y="2945245"/>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直線矢印コネクタ 75"/>
          <p:cNvCxnSpPr>
            <a:stCxn id="4" idx="2"/>
            <a:endCxn id="13" idx="0"/>
          </p:cNvCxnSpPr>
          <p:nvPr/>
        </p:nvCxnSpPr>
        <p:spPr>
          <a:xfrm>
            <a:off x="1220762" y="2945245"/>
            <a:ext cx="6693109"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直線矢印コネクタ 79"/>
          <p:cNvCxnSpPr>
            <a:stCxn id="4" idx="2"/>
            <a:endCxn id="12" idx="0"/>
          </p:cNvCxnSpPr>
          <p:nvPr/>
        </p:nvCxnSpPr>
        <p:spPr>
          <a:xfrm>
            <a:off x="1220762"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直線矢印コネクタ 82"/>
          <p:cNvCxnSpPr>
            <a:stCxn id="4" idx="2"/>
            <a:endCxn id="11" idx="0"/>
          </p:cNvCxnSpPr>
          <p:nvPr/>
        </p:nvCxnSpPr>
        <p:spPr>
          <a:xfrm>
            <a:off x="1220762"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直線矢印コネクタ 85"/>
          <p:cNvCxnSpPr>
            <a:stCxn id="4" idx="2"/>
            <a:endCxn id="10" idx="0"/>
          </p:cNvCxnSpPr>
          <p:nvPr/>
        </p:nvCxnSpPr>
        <p:spPr>
          <a:xfrm>
            <a:off x="1220762" y="2945245"/>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直線矢印コネクタ 88"/>
          <p:cNvCxnSpPr>
            <a:stCxn id="4" idx="2"/>
            <a:endCxn id="9" idx="0"/>
          </p:cNvCxnSpPr>
          <p:nvPr/>
        </p:nvCxnSpPr>
        <p:spPr>
          <a:xfrm flipH="1">
            <a:off x="235155"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sp>
        <p:nvSpPr>
          <p:cNvPr id="42" name="テキスト ボックス 41"/>
          <p:cNvSpPr txBox="1"/>
          <p:nvPr/>
        </p:nvSpPr>
        <p:spPr>
          <a:xfrm>
            <a:off x="448768" y="360398"/>
            <a:ext cx="710963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バイナリベクトルタイルでオープンイノベーションを目指す</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4" name="テキスト ボックス 43"/>
          <p:cNvSpPr txBox="1"/>
          <p:nvPr/>
        </p:nvSpPr>
        <p:spPr>
          <a:xfrm>
            <a:off x="7175928" y="1057141"/>
            <a:ext cx="172354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様々なデータ</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5" name="テキスト ボックス 44"/>
          <p:cNvSpPr txBox="1"/>
          <p:nvPr/>
        </p:nvSpPr>
        <p:spPr>
          <a:xfrm>
            <a:off x="6457950" y="5896399"/>
            <a:ext cx="2492990"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様々なソフトウェア</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7" name="テキスト ボックス 46"/>
          <p:cNvSpPr txBox="1"/>
          <p:nvPr/>
        </p:nvSpPr>
        <p:spPr>
          <a:xfrm>
            <a:off x="7132516" y="3568297"/>
            <a:ext cx="121058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相互運用</a:t>
            </a:r>
            <a:endParaRPr kumimoji="1" lang="ja-JP" altLang="en-US" sz="2000" dirty="0">
              <a:solidFill>
                <a:schemeClr val="bg1">
                  <a:lumMod val="50000"/>
                </a:schemeClr>
              </a:solidFill>
              <a:latin typeface="Klee Medium" charset="-128"/>
              <a:ea typeface="Klee Medium" charset="-128"/>
              <a:cs typeface="Klee Medium" charset="-128"/>
            </a:endParaRPr>
          </a:p>
        </p:txBody>
      </p:sp>
      <p:cxnSp>
        <p:nvCxnSpPr>
          <p:cNvPr id="19" name="直線矢印コネクタ 18"/>
          <p:cNvCxnSpPr>
            <a:stCxn id="6" idx="2"/>
            <a:endCxn id="12" idx="0"/>
          </p:cNvCxnSpPr>
          <p:nvPr/>
        </p:nvCxnSpPr>
        <p:spPr>
          <a:xfrm>
            <a:off x="5060120" y="2945244"/>
            <a:ext cx="934072" cy="1351612"/>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21" name="サウンド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512248292"/>
      </p:ext>
    </p:extLst>
  </p:cSld>
  <p:clrMapOvr>
    <a:masterClrMapping/>
  </p:clrMapOvr>
  <p:transition advTm="14968">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テキスト ボックス 15"/>
          <p:cNvSpPr txBox="1"/>
          <p:nvPr/>
        </p:nvSpPr>
        <p:spPr>
          <a:xfrm>
            <a:off x="2154833" y="3032478"/>
            <a:ext cx="5080237" cy="1107996"/>
          </a:xfrm>
          <a:prstGeom prst="rect">
            <a:avLst/>
          </a:prstGeom>
          <a:noFill/>
        </p:spPr>
        <p:txBody>
          <a:bodyPr wrap="none" rtlCol="0">
            <a:spAutoFit/>
          </a:bodyPr>
          <a:lstStyle/>
          <a:p>
            <a:r>
              <a:rPr kumimoji="1" lang="en-US" altLang="ja-JP" sz="6600" b="1" dirty="0" smtClean="0">
                <a:solidFill>
                  <a:schemeClr val="bg1">
                    <a:lumMod val="75000"/>
                  </a:schemeClr>
                </a:solidFill>
              </a:rPr>
              <a:t>Interoperate</a:t>
            </a:r>
            <a:endParaRPr kumimoji="1" lang="ja-JP" altLang="en-US" sz="6600" b="1" dirty="0">
              <a:solidFill>
                <a:schemeClr val="bg1">
                  <a:lumMod val="75000"/>
                </a:schemeClr>
              </a:solidFill>
            </a:endParaRPr>
          </a:p>
        </p:txBody>
      </p:sp>
      <p:sp>
        <p:nvSpPr>
          <p:cNvPr id="2" name="タイトル 1"/>
          <p:cNvSpPr>
            <a:spLocks noGrp="1"/>
          </p:cNvSpPr>
          <p:nvPr>
            <p:ph type="title"/>
          </p:nvPr>
        </p:nvSpPr>
        <p:spPr>
          <a:xfrm>
            <a:off x="448768" y="-52789"/>
            <a:ext cx="8290498" cy="599605"/>
          </a:xfrm>
        </p:spPr>
        <p:txBody>
          <a:bodyPr>
            <a:normAutofit/>
          </a:bodyPr>
          <a:lstStyle/>
          <a:p>
            <a:r>
              <a:rPr lang="en-US" altLang="ja-JP" sz="2800" dirty="0" smtClean="0"/>
              <a:t>Expected open </a:t>
            </a:r>
            <a:r>
              <a:rPr lang="en-US" altLang="ja-JP" sz="2800" dirty="0"/>
              <a:t>i</a:t>
            </a:r>
            <a:r>
              <a:rPr lang="en-US" altLang="ja-JP" sz="2800" dirty="0" smtClean="0"/>
              <a:t>nnovation with binary vector tiles</a:t>
            </a:r>
            <a:endParaRPr kumimoji="1" lang="ja-JP" altLang="en-US" sz="28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44</a:t>
            </a:fld>
            <a:endParaRPr lang="en-US" dirty="0"/>
          </a:p>
        </p:txBody>
      </p:sp>
      <p:sp>
        <p:nvSpPr>
          <p:cNvPr id="4" name="角丸四角形 3"/>
          <p:cNvSpPr/>
          <p:nvPr/>
        </p:nvSpPr>
        <p:spPr>
          <a:xfrm>
            <a:off x="448768"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5" name="角丸四角形 4"/>
          <p:cNvSpPr/>
          <p:nvPr/>
        </p:nvSpPr>
        <p:spPr>
          <a:xfrm>
            <a:off x="2368447"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6" name="角丸四角形 5"/>
          <p:cNvSpPr/>
          <p:nvPr/>
        </p:nvSpPr>
        <p:spPr>
          <a:xfrm>
            <a:off x="4288126" y="1596129"/>
            <a:ext cx="1543987" cy="1349115"/>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Global Map vector tiles</a:t>
            </a:r>
            <a:endParaRPr kumimoji="1" lang="ja-JP" altLang="en-US" dirty="0"/>
          </a:p>
        </p:txBody>
      </p:sp>
      <p:sp>
        <p:nvSpPr>
          <p:cNvPr id="7" name="角丸四角形 6"/>
          <p:cNvSpPr/>
          <p:nvPr/>
        </p:nvSpPr>
        <p:spPr>
          <a:xfrm>
            <a:off x="6207805"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8" name="角丸四角形 7"/>
          <p:cNvSpPr/>
          <p:nvPr/>
        </p:nvSpPr>
        <p:spPr>
          <a:xfrm>
            <a:off x="8127484"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9" name="角丸四角形 8"/>
          <p:cNvSpPr/>
          <p:nvPr/>
        </p:nvSpPr>
        <p:spPr>
          <a:xfrm>
            <a:off x="-536839" y="4296857"/>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0" name="角丸四角形 9"/>
          <p:cNvSpPr/>
          <p:nvPr/>
        </p:nvSpPr>
        <p:spPr>
          <a:xfrm>
            <a:off x="1382840" y="4296857"/>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1" name="角丸四角形 10"/>
          <p:cNvSpPr/>
          <p:nvPr/>
        </p:nvSpPr>
        <p:spPr>
          <a:xfrm>
            <a:off x="3302519" y="4296856"/>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Mapbox</a:t>
            </a:r>
            <a:r>
              <a:rPr kumimoji="1" lang="en-US" altLang="ja-JP" dirty="0" smtClean="0"/>
              <a:t> GL JS</a:t>
            </a:r>
            <a:endParaRPr kumimoji="1" lang="ja-JP" altLang="en-US" dirty="0"/>
          </a:p>
        </p:txBody>
      </p:sp>
      <p:sp>
        <p:nvSpPr>
          <p:cNvPr id="12" name="角丸四角形 11"/>
          <p:cNvSpPr/>
          <p:nvPr/>
        </p:nvSpPr>
        <p:spPr>
          <a:xfrm>
            <a:off x="5222198" y="4296856"/>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Tangram</a:t>
            </a:r>
            <a:endParaRPr kumimoji="1" lang="ja-JP" altLang="en-US" dirty="0"/>
          </a:p>
        </p:txBody>
      </p:sp>
      <p:sp>
        <p:nvSpPr>
          <p:cNvPr id="13" name="角丸四角形 12"/>
          <p:cNvSpPr/>
          <p:nvPr/>
        </p:nvSpPr>
        <p:spPr>
          <a:xfrm>
            <a:off x="7141877" y="4296856"/>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4" name="テキスト ボックス 13"/>
          <p:cNvSpPr txBox="1"/>
          <p:nvPr/>
        </p:nvSpPr>
        <p:spPr>
          <a:xfrm>
            <a:off x="2368447" y="581877"/>
            <a:ext cx="4847802" cy="1015663"/>
          </a:xfrm>
          <a:prstGeom prst="rect">
            <a:avLst/>
          </a:prstGeom>
          <a:noFill/>
        </p:spPr>
        <p:txBody>
          <a:bodyPr wrap="none" rtlCol="0">
            <a:spAutoFit/>
          </a:bodyPr>
          <a:lstStyle/>
          <a:p>
            <a:r>
              <a:rPr kumimoji="1" lang="en-US" altLang="ja-JP" sz="6000" b="1" dirty="0" smtClean="0">
                <a:solidFill>
                  <a:schemeClr val="bg1">
                    <a:lumMod val="75000"/>
                  </a:schemeClr>
                </a:solidFill>
              </a:rPr>
              <a:t>Diverse Data</a:t>
            </a:r>
            <a:endParaRPr kumimoji="1" lang="ja-JP" altLang="en-US" sz="6000" b="1" dirty="0">
              <a:solidFill>
                <a:schemeClr val="bg1">
                  <a:lumMod val="75000"/>
                </a:schemeClr>
              </a:solidFill>
            </a:endParaRPr>
          </a:p>
        </p:txBody>
      </p:sp>
      <p:sp>
        <p:nvSpPr>
          <p:cNvPr id="15" name="テキスト ボックス 14"/>
          <p:cNvSpPr txBox="1"/>
          <p:nvPr/>
        </p:nvSpPr>
        <p:spPr>
          <a:xfrm>
            <a:off x="88337" y="5645971"/>
            <a:ext cx="6428363" cy="1015663"/>
          </a:xfrm>
          <a:prstGeom prst="rect">
            <a:avLst/>
          </a:prstGeom>
          <a:noFill/>
        </p:spPr>
        <p:txBody>
          <a:bodyPr wrap="none" rtlCol="0">
            <a:spAutoFit/>
          </a:bodyPr>
          <a:lstStyle/>
          <a:p>
            <a:r>
              <a:rPr kumimoji="1" lang="en-US" altLang="ja-JP" sz="6000" b="1" dirty="0" smtClean="0">
                <a:solidFill>
                  <a:srgbClr val="FF0000"/>
                </a:solidFill>
              </a:rPr>
              <a:t>Diverse Software</a:t>
            </a:r>
            <a:endParaRPr kumimoji="1" lang="ja-JP" altLang="en-US" sz="6000" b="1" dirty="0">
              <a:solidFill>
                <a:srgbClr val="FF0000"/>
              </a:solidFill>
            </a:endParaRPr>
          </a:p>
        </p:txBody>
      </p:sp>
      <p:cxnSp>
        <p:nvCxnSpPr>
          <p:cNvPr id="18" name="直線矢印コネクタ 17"/>
          <p:cNvCxnSpPr>
            <a:stCxn id="6" idx="2"/>
            <a:endCxn id="11" idx="0"/>
          </p:cNvCxnSpPr>
          <p:nvPr/>
        </p:nvCxnSpPr>
        <p:spPr>
          <a:xfrm flipH="1">
            <a:off x="4074513" y="2945244"/>
            <a:ext cx="985607" cy="1351612"/>
          </a:xfrm>
          <a:prstGeom prst="straightConnector1">
            <a:avLst/>
          </a:prstGeom>
          <a:ln w="508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2"/>
            <a:endCxn id="12" idx="0"/>
          </p:cNvCxnSpPr>
          <p:nvPr/>
        </p:nvCxnSpPr>
        <p:spPr>
          <a:xfrm>
            <a:off x="5060120" y="2945244"/>
            <a:ext cx="934072" cy="1351612"/>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6" idx="2"/>
            <a:endCxn id="13" idx="0"/>
          </p:cNvCxnSpPr>
          <p:nvPr/>
        </p:nvCxnSpPr>
        <p:spPr>
          <a:xfrm>
            <a:off x="5060120" y="2945244"/>
            <a:ext cx="2853751" cy="1351612"/>
          </a:xfrm>
          <a:prstGeom prst="straightConnector1">
            <a:avLst/>
          </a:prstGeom>
          <a:ln w="127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直線矢印コネクタ 24"/>
          <p:cNvCxnSpPr>
            <a:stCxn id="6" idx="2"/>
            <a:endCxn id="10" idx="0"/>
          </p:cNvCxnSpPr>
          <p:nvPr/>
        </p:nvCxnSpPr>
        <p:spPr>
          <a:xfrm flipH="1">
            <a:off x="2154834" y="2945244"/>
            <a:ext cx="2905286" cy="1351613"/>
          </a:xfrm>
          <a:prstGeom prst="straightConnector1">
            <a:avLst/>
          </a:prstGeom>
          <a:ln w="127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直線矢印コネクタ 27"/>
          <p:cNvCxnSpPr>
            <a:stCxn id="6" idx="2"/>
            <a:endCxn id="9" idx="0"/>
          </p:cNvCxnSpPr>
          <p:nvPr/>
        </p:nvCxnSpPr>
        <p:spPr>
          <a:xfrm flipH="1">
            <a:off x="235155" y="2945244"/>
            <a:ext cx="4824965" cy="1351613"/>
          </a:xfrm>
          <a:prstGeom prst="straightConnector1">
            <a:avLst/>
          </a:prstGeom>
          <a:ln w="127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直線矢印コネクタ 30"/>
          <p:cNvCxnSpPr>
            <a:stCxn id="7" idx="2"/>
            <a:endCxn id="13" idx="0"/>
          </p:cNvCxnSpPr>
          <p:nvPr/>
        </p:nvCxnSpPr>
        <p:spPr>
          <a:xfrm>
            <a:off x="6979799" y="2945244"/>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直線矢印コネクタ 33"/>
          <p:cNvCxnSpPr>
            <a:stCxn id="7" idx="2"/>
            <a:endCxn id="12" idx="0"/>
          </p:cNvCxnSpPr>
          <p:nvPr/>
        </p:nvCxnSpPr>
        <p:spPr>
          <a:xfrm flipH="1">
            <a:off x="5994192"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直線矢印コネクタ 36"/>
          <p:cNvCxnSpPr>
            <a:stCxn id="7" idx="2"/>
            <a:endCxn id="11" idx="0"/>
          </p:cNvCxnSpPr>
          <p:nvPr/>
        </p:nvCxnSpPr>
        <p:spPr>
          <a:xfrm flipH="1">
            <a:off x="4074513"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直線矢印コネクタ 39"/>
          <p:cNvCxnSpPr>
            <a:stCxn id="7" idx="2"/>
            <a:endCxn id="10" idx="0"/>
          </p:cNvCxnSpPr>
          <p:nvPr/>
        </p:nvCxnSpPr>
        <p:spPr>
          <a:xfrm flipH="1">
            <a:off x="2154834"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直線矢印コネクタ 42"/>
          <p:cNvCxnSpPr>
            <a:stCxn id="7" idx="2"/>
            <a:endCxn id="9" idx="0"/>
          </p:cNvCxnSpPr>
          <p:nvPr/>
        </p:nvCxnSpPr>
        <p:spPr>
          <a:xfrm flipH="1">
            <a:off x="235155"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直線矢印コネクタ 45"/>
          <p:cNvCxnSpPr>
            <a:stCxn id="13" idx="0"/>
            <a:endCxn id="8" idx="2"/>
          </p:cNvCxnSpPr>
          <p:nvPr/>
        </p:nvCxnSpPr>
        <p:spPr>
          <a:xfrm flipV="1">
            <a:off x="7913871"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直線矢印コネクタ 48"/>
          <p:cNvCxnSpPr>
            <a:stCxn id="8" idx="2"/>
            <a:endCxn id="12" idx="0"/>
          </p:cNvCxnSpPr>
          <p:nvPr/>
        </p:nvCxnSpPr>
        <p:spPr>
          <a:xfrm flipH="1">
            <a:off x="5994192"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a:stCxn id="8" idx="2"/>
            <a:endCxn id="11" idx="0"/>
          </p:cNvCxnSpPr>
          <p:nvPr/>
        </p:nvCxnSpPr>
        <p:spPr>
          <a:xfrm flipH="1">
            <a:off x="4074513" y="2945244"/>
            <a:ext cx="4824965"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直線矢印コネクタ 54"/>
          <p:cNvCxnSpPr>
            <a:stCxn id="8" idx="2"/>
            <a:endCxn id="10" idx="0"/>
          </p:cNvCxnSpPr>
          <p:nvPr/>
        </p:nvCxnSpPr>
        <p:spPr>
          <a:xfrm flipH="1">
            <a:off x="2154834"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直線矢印コネクタ 57"/>
          <p:cNvCxnSpPr>
            <a:stCxn id="8" idx="2"/>
            <a:endCxn id="9" idx="0"/>
          </p:cNvCxnSpPr>
          <p:nvPr/>
        </p:nvCxnSpPr>
        <p:spPr>
          <a:xfrm flipH="1">
            <a:off x="235155" y="2945244"/>
            <a:ext cx="8664323"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p:nvPr/>
        </p:nvCxnSpPr>
        <p:spPr>
          <a:xfrm>
            <a:off x="3140441" y="2975166"/>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直線矢印コネクタ 63"/>
          <p:cNvCxnSpPr>
            <a:stCxn id="5" idx="2"/>
            <a:endCxn id="12" idx="0"/>
          </p:cNvCxnSpPr>
          <p:nvPr/>
        </p:nvCxnSpPr>
        <p:spPr>
          <a:xfrm>
            <a:off x="3140441"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直線矢印コネクタ 66"/>
          <p:cNvCxnSpPr>
            <a:stCxn id="5" idx="2"/>
            <a:endCxn id="11" idx="0"/>
          </p:cNvCxnSpPr>
          <p:nvPr/>
        </p:nvCxnSpPr>
        <p:spPr>
          <a:xfrm>
            <a:off x="3140441" y="2945245"/>
            <a:ext cx="934072"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直線矢印コネクタ 69"/>
          <p:cNvCxnSpPr>
            <a:stCxn id="5" idx="2"/>
            <a:endCxn id="10" idx="0"/>
          </p:cNvCxnSpPr>
          <p:nvPr/>
        </p:nvCxnSpPr>
        <p:spPr>
          <a:xfrm flipH="1">
            <a:off x="2154834"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直線矢印コネクタ 72"/>
          <p:cNvCxnSpPr>
            <a:stCxn id="5" idx="2"/>
            <a:endCxn id="9" idx="0"/>
          </p:cNvCxnSpPr>
          <p:nvPr/>
        </p:nvCxnSpPr>
        <p:spPr>
          <a:xfrm flipH="1">
            <a:off x="235155" y="2945245"/>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直線矢印コネクタ 75"/>
          <p:cNvCxnSpPr>
            <a:stCxn id="4" idx="2"/>
            <a:endCxn id="13" idx="0"/>
          </p:cNvCxnSpPr>
          <p:nvPr/>
        </p:nvCxnSpPr>
        <p:spPr>
          <a:xfrm>
            <a:off x="1220762" y="2945245"/>
            <a:ext cx="6693109"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直線矢印コネクタ 79"/>
          <p:cNvCxnSpPr>
            <a:stCxn id="4" idx="2"/>
            <a:endCxn id="12" idx="0"/>
          </p:cNvCxnSpPr>
          <p:nvPr/>
        </p:nvCxnSpPr>
        <p:spPr>
          <a:xfrm>
            <a:off x="1220762"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直線矢印コネクタ 82"/>
          <p:cNvCxnSpPr>
            <a:stCxn id="4" idx="2"/>
            <a:endCxn id="11" idx="0"/>
          </p:cNvCxnSpPr>
          <p:nvPr/>
        </p:nvCxnSpPr>
        <p:spPr>
          <a:xfrm>
            <a:off x="1220762"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直線矢印コネクタ 85"/>
          <p:cNvCxnSpPr>
            <a:stCxn id="4" idx="2"/>
            <a:endCxn id="10" idx="0"/>
          </p:cNvCxnSpPr>
          <p:nvPr/>
        </p:nvCxnSpPr>
        <p:spPr>
          <a:xfrm>
            <a:off x="1220762" y="2945245"/>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直線矢印コネクタ 88"/>
          <p:cNvCxnSpPr>
            <a:stCxn id="4" idx="2"/>
            <a:endCxn id="9" idx="0"/>
          </p:cNvCxnSpPr>
          <p:nvPr/>
        </p:nvCxnSpPr>
        <p:spPr>
          <a:xfrm flipH="1">
            <a:off x="235155"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sp>
        <p:nvSpPr>
          <p:cNvPr id="42" name="テキスト ボックス 41"/>
          <p:cNvSpPr txBox="1"/>
          <p:nvPr/>
        </p:nvSpPr>
        <p:spPr>
          <a:xfrm>
            <a:off x="448768" y="360398"/>
            <a:ext cx="710963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バイナリベクトルタイルでオープンイノベーションを目指す</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4" name="テキスト ボックス 43"/>
          <p:cNvSpPr txBox="1"/>
          <p:nvPr/>
        </p:nvSpPr>
        <p:spPr>
          <a:xfrm>
            <a:off x="7175928" y="1057141"/>
            <a:ext cx="172354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様々なデータ</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5" name="テキスト ボックス 44"/>
          <p:cNvSpPr txBox="1"/>
          <p:nvPr/>
        </p:nvSpPr>
        <p:spPr>
          <a:xfrm>
            <a:off x="6457950" y="5896399"/>
            <a:ext cx="2492990"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様々なソフトウェア</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7" name="テキスト ボックス 46"/>
          <p:cNvSpPr txBox="1"/>
          <p:nvPr/>
        </p:nvSpPr>
        <p:spPr>
          <a:xfrm>
            <a:off x="7132516" y="3568297"/>
            <a:ext cx="121058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相互運用</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21" name="サウンド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888081399"/>
      </p:ext>
    </p:extLst>
  </p:cSld>
  <p:clrMapOvr>
    <a:masterClrMapping/>
  </p:clrMapOvr>
  <p:transition advTm="11074">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テキスト ボックス 15"/>
          <p:cNvSpPr txBox="1"/>
          <p:nvPr/>
        </p:nvSpPr>
        <p:spPr>
          <a:xfrm>
            <a:off x="2154833" y="3032478"/>
            <a:ext cx="5080237" cy="1107996"/>
          </a:xfrm>
          <a:prstGeom prst="rect">
            <a:avLst/>
          </a:prstGeom>
          <a:noFill/>
        </p:spPr>
        <p:txBody>
          <a:bodyPr wrap="none" rtlCol="0">
            <a:spAutoFit/>
          </a:bodyPr>
          <a:lstStyle/>
          <a:p>
            <a:r>
              <a:rPr kumimoji="1" lang="en-US" altLang="ja-JP" sz="6600" b="1" dirty="0" smtClean="0">
                <a:solidFill>
                  <a:schemeClr val="bg1">
                    <a:lumMod val="75000"/>
                  </a:schemeClr>
                </a:solidFill>
              </a:rPr>
              <a:t>Interoperate</a:t>
            </a:r>
            <a:endParaRPr kumimoji="1" lang="ja-JP" altLang="en-US" sz="6600" b="1" dirty="0">
              <a:solidFill>
                <a:schemeClr val="bg1">
                  <a:lumMod val="75000"/>
                </a:schemeClr>
              </a:solidFill>
            </a:endParaRPr>
          </a:p>
        </p:txBody>
      </p:sp>
      <p:sp>
        <p:nvSpPr>
          <p:cNvPr id="2" name="タイトル 1"/>
          <p:cNvSpPr>
            <a:spLocks noGrp="1"/>
          </p:cNvSpPr>
          <p:nvPr>
            <p:ph type="title"/>
          </p:nvPr>
        </p:nvSpPr>
        <p:spPr>
          <a:xfrm>
            <a:off x="448768" y="-52789"/>
            <a:ext cx="8290498" cy="599605"/>
          </a:xfrm>
        </p:spPr>
        <p:txBody>
          <a:bodyPr>
            <a:normAutofit/>
          </a:bodyPr>
          <a:lstStyle/>
          <a:p>
            <a:r>
              <a:rPr lang="en-US" altLang="ja-JP" sz="2800" dirty="0" smtClean="0"/>
              <a:t>Expected open </a:t>
            </a:r>
            <a:r>
              <a:rPr lang="en-US" altLang="ja-JP" sz="2800" dirty="0"/>
              <a:t>i</a:t>
            </a:r>
            <a:r>
              <a:rPr lang="en-US" altLang="ja-JP" sz="2800" dirty="0" smtClean="0"/>
              <a:t>nnovation with binary vector tiles</a:t>
            </a:r>
            <a:endParaRPr kumimoji="1" lang="ja-JP" altLang="en-US" sz="28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45</a:t>
            </a:fld>
            <a:endParaRPr lang="en-US" dirty="0"/>
          </a:p>
        </p:txBody>
      </p:sp>
      <p:sp>
        <p:nvSpPr>
          <p:cNvPr id="4" name="角丸四角形 3"/>
          <p:cNvSpPr/>
          <p:nvPr/>
        </p:nvSpPr>
        <p:spPr>
          <a:xfrm>
            <a:off x="448768" y="1596130"/>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5" name="角丸四角形 4"/>
          <p:cNvSpPr/>
          <p:nvPr/>
        </p:nvSpPr>
        <p:spPr>
          <a:xfrm>
            <a:off x="2368447" y="1596130"/>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6" name="角丸四角形 5"/>
          <p:cNvSpPr/>
          <p:nvPr/>
        </p:nvSpPr>
        <p:spPr>
          <a:xfrm>
            <a:off x="4288126" y="1596129"/>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Global Map vector tiles</a:t>
            </a:r>
            <a:endParaRPr kumimoji="1" lang="ja-JP" altLang="en-US" dirty="0"/>
          </a:p>
        </p:txBody>
      </p:sp>
      <p:sp>
        <p:nvSpPr>
          <p:cNvPr id="7" name="角丸四角形 6"/>
          <p:cNvSpPr/>
          <p:nvPr/>
        </p:nvSpPr>
        <p:spPr>
          <a:xfrm>
            <a:off x="6207805" y="1596129"/>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8" name="角丸四角形 7"/>
          <p:cNvSpPr/>
          <p:nvPr/>
        </p:nvSpPr>
        <p:spPr>
          <a:xfrm>
            <a:off x="8127484" y="1596129"/>
            <a:ext cx="1543987" cy="1349115"/>
          </a:xfrm>
          <a:prstGeom prst="roundRect">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9" name="角丸四角形 8"/>
          <p:cNvSpPr/>
          <p:nvPr/>
        </p:nvSpPr>
        <p:spPr>
          <a:xfrm>
            <a:off x="-536839"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0" name="角丸四角形 9"/>
          <p:cNvSpPr/>
          <p:nvPr/>
        </p:nvSpPr>
        <p:spPr>
          <a:xfrm>
            <a:off x="1382840"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1" name="角丸四角形 10"/>
          <p:cNvSpPr/>
          <p:nvPr/>
        </p:nvSpPr>
        <p:spPr>
          <a:xfrm>
            <a:off x="3302519" y="4296856"/>
            <a:ext cx="1543987" cy="1349115"/>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Software</a:t>
            </a:r>
            <a:endParaRPr kumimoji="1" lang="ja-JP" altLang="en-US" dirty="0"/>
          </a:p>
        </p:txBody>
      </p:sp>
      <p:sp>
        <p:nvSpPr>
          <p:cNvPr id="12" name="角丸四角形 11"/>
          <p:cNvSpPr/>
          <p:nvPr/>
        </p:nvSpPr>
        <p:spPr>
          <a:xfrm>
            <a:off x="5222198"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Tangram</a:t>
            </a:r>
            <a:endParaRPr kumimoji="1" lang="ja-JP" altLang="en-US" dirty="0"/>
          </a:p>
        </p:txBody>
      </p:sp>
      <p:sp>
        <p:nvSpPr>
          <p:cNvPr id="13" name="角丸四角形 12"/>
          <p:cNvSpPr/>
          <p:nvPr/>
        </p:nvSpPr>
        <p:spPr>
          <a:xfrm>
            <a:off x="7141877"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4" name="テキスト ボックス 13"/>
          <p:cNvSpPr txBox="1"/>
          <p:nvPr/>
        </p:nvSpPr>
        <p:spPr>
          <a:xfrm>
            <a:off x="2368447" y="581877"/>
            <a:ext cx="4847802" cy="1015663"/>
          </a:xfrm>
          <a:prstGeom prst="rect">
            <a:avLst/>
          </a:prstGeom>
          <a:noFill/>
        </p:spPr>
        <p:txBody>
          <a:bodyPr wrap="none" rtlCol="0">
            <a:spAutoFit/>
          </a:bodyPr>
          <a:lstStyle/>
          <a:p>
            <a:r>
              <a:rPr kumimoji="1" lang="en-US" altLang="ja-JP" sz="6000" b="1" dirty="0" smtClean="0">
                <a:solidFill>
                  <a:srgbClr val="FF0000"/>
                </a:solidFill>
              </a:rPr>
              <a:t>Diverse Data</a:t>
            </a:r>
            <a:endParaRPr kumimoji="1" lang="ja-JP" altLang="en-US" sz="6000" b="1" dirty="0">
              <a:solidFill>
                <a:srgbClr val="FF0000"/>
              </a:solidFill>
            </a:endParaRPr>
          </a:p>
        </p:txBody>
      </p:sp>
      <p:sp>
        <p:nvSpPr>
          <p:cNvPr id="15" name="テキスト ボックス 14"/>
          <p:cNvSpPr txBox="1"/>
          <p:nvPr/>
        </p:nvSpPr>
        <p:spPr>
          <a:xfrm>
            <a:off x="88337" y="5645971"/>
            <a:ext cx="6428363" cy="1015663"/>
          </a:xfrm>
          <a:prstGeom prst="rect">
            <a:avLst/>
          </a:prstGeom>
          <a:noFill/>
        </p:spPr>
        <p:txBody>
          <a:bodyPr wrap="none" rtlCol="0">
            <a:spAutoFit/>
          </a:bodyPr>
          <a:lstStyle/>
          <a:p>
            <a:r>
              <a:rPr kumimoji="1" lang="en-US" altLang="ja-JP" sz="6000" b="1" smtClean="0">
                <a:solidFill>
                  <a:schemeClr val="bg1">
                    <a:lumMod val="75000"/>
                  </a:schemeClr>
                </a:solidFill>
              </a:rPr>
              <a:t>Diverse Software</a:t>
            </a:r>
            <a:endParaRPr kumimoji="1" lang="ja-JP" altLang="en-US" sz="6000" b="1" dirty="0">
              <a:solidFill>
                <a:schemeClr val="bg1">
                  <a:lumMod val="75000"/>
                </a:schemeClr>
              </a:solidFill>
            </a:endParaRPr>
          </a:p>
        </p:txBody>
      </p:sp>
      <p:cxnSp>
        <p:nvCxnSpPr>
          <p:cNvPr id="18" name="直線矢印コネクタ 17"/>
          <p:cNvCxnSpPr>
            <a:stCxn id="6" idx="2"/>
            <a:endCxn id="11" idx="0"/>
          </p:cNvCxnSpPr>
          <p:nvPr/>
        </p:nvCxnSpPr>
        <p:spPr>
          <a:xfrm flipH="1">
            <a:off x="4074513" y="2945244"/>
            <a:ext cx="985607" cy="1351612"/>
          </a:xfrm>
          <a:prstGeom prst="straightConnector1">
            <a:avLst/>
          </a:prstGeom>
          <a:ln w="508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2"/>
            <a:endCxn id="12" idx="0"/>
          </p:cNvCxnSpPr>
          <p:nvPr/>
        </p:nvCxnSpPr>
        <p:spPr>
          <a:xfrm>
            <a:off x="5060120" y="2945244"/>
            <a:ext cx="934072" cy="1351612"/>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6" idx="2"/>
            <a:endCxn id="13" idx="0"/>
          </p:cNvCxnSpPr>
          <p:nvPr/>
        </p:nvCxnSpPr>
        <p:spPr>
          <a:xfrm>
            <a:off x="5060120" y="2945244"/>
            <a:ext cx="2853751"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直線矢印コネクタ 24"/>
          <p:cNvCxnSpPr>
            <a:stCxn id="6" idx="2"/>
            <a:endCxn id="10" idx="0"/>
          </p:cNvCxnSpPr>
          <p:nvPr/>
        </p:nvCxnSpPr>
        <p:spPr>
          <a:xfrm flipH="1">
            <a:off x="2154834" y="2945244"/>
            <a:ext cx="2905286"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直線矢印コネクタ 27"/>
          <p:cNvCxnSpPr>
            <a:stCxn id="6" idx="2"/>
            <a:endCxn id="9" idx="0"/>
          </p:cNvCxnSpPr>
          <p:nvPr/>
        </p:nvCxnSpPr>
        <p:spPr>
          <a:xfrm flipH="1">
            <a:off x="235155"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直線矢印コネクタ 30"/>
          <p:cNvCxnSpPr>
            <a:stCxn id="7" idx="2"/>
            <a:endCxn id="13" idx="0"/>
          </p:cNvCxnSpPr>
          <p:nvPr/>
        </p:nvCxnSpPr>
        <p:spPr>
          <a:xfrm>
            <a:off x="6979799" y="2945244"/>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直線矢印コネクタ 33"/>
          <p:cNvCxnSpPr>
            <a:stCxn id="7" idx="2"/>
            <a:endCxn id="12" idx="0"/>
          </p:cNvCxnSpPr>
          <p:nvPr/>
        </p:nvCxnSpPr>
        <p:spPr>
          <a:xfrm flipH="1">
            <a:off x="5994192"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直線矢印コネクタ 36"/>
          <p:cNvCxnSpPr>
            <a:stCxn id="7" idx="2"/>
            <a:endCxn id="11" idx="0"/>
          </p:cNvCxnSpPr>
          <p:nvPr/>
        </p:nvCxnSpPr>
        <p:spPr>
          <a:xfrm flipH="1">
            <a:off x="4074513" y="2945244"/>
            <a:ext cx="2905286" cy="1351612"/>
          </a:xfrm>
          <a:prstGeom prst="straightConnector1">
            <a:avLst/>
          </a:prstGeom>
          <a:ln w="127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直線矢印コネクタ 39"/>
          <p:cNvCxnSpPr>
            <a:stCxn id="7" idx="2"/>
            <a:endCxn id="10" idx="0"/>
          </p:cNvCxnSpPr>
          <p:nvPr/>
        </p:nvCxnSpPr>
        <p:spPr>
          <a:xfrm flipH="1">
            <a:off x="2154834"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直線矢印コネクタ 42"/>
          <p:cNvCxnSpPr>
            <a:stCxn id="7" idx="2"/>
            <a:endCxn id="9" idx="0"/>
          </p:cNvCxnSpPr>
          <p:nvPr/>
        </p:nvCxnSpPr>
        <p:spPr>
          <a:xfrm flipH="1">
            <a:off x="235155"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直線矢印コネクタ 45"/>
          <p:cNvCxnSpPr>
            <a:stCxn id="13" idx="0"/>
            <a:endCxn id="8" idx="2"/>
          </p:cNvCxnSpPr>
          <p:nvPr/>
        </p:nvCxnSpPr>
        <p:spPr>
          <a:xfrm flipV="1">
            <a:off x="7913871"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直線矢印コネクタ 48"/>
          <p:cNvCxnSpPr>
            <a:stCxn id="8" idx="2"/>
            <a:endCxn id="12" idx="0"/>
          </p:cNvCxnSpPr>
          <p:nvPr/>
        </p:nvCxnSpPr>
        <p:spPr>
          <a:xfrm flipH="1">
            <a:off x="5994192"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a:stCxn id="8" idx="2"/>
            <a:endCxn id="11" idx="0"/>
          </p:cNvCxnSpPr>
          <p:nvPr/>
        </p:nvCxnSpPr>
        <p:spPr>
          <a:xfrm flipH="1">
            <a:off x="4074513" y="2945244"/>
            <a:ext cx="4824965" cy="1351612"/>
          </a:xfrm>
          <a:prstGeom prst="straightConnector1">
            <a:avLst/>
          </a:prstGeom>
          <a:ln w="127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直線矢印コネクタ 54"/>
          <p:cNvCxnSpPr>
            <a:stCxn id="8" idx="2"/>
            <a:endCxn id="10" idx="0"/>
          </p:cNvCxnSpPr>
          <p:nvPr/>
        </p:nvCxnSpPr>
        <p:spPr>
          <a:xfrm flipH="1">
            <a:off x="2154834"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直線矢印コネクタ 57"/>
          <p:cNvCxnSpPr>
            <a:stCxn id="8" idx="2"/>
            <a:endCxn id="9" idx="0"/>
          </p:cNvCxnSpPr>
          <p:nvPr/>
        </p:nvCxnSpPr>
        <p:spPr>
          <a:xfrm flipH="1">
            <a:off x="235155" y="2945244"/>
            <a:ext cx="8664323"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a:stCxn id="5" idx="2"/>
            <a:endCxn id="13" idx="0"/>
          </p:cNvCxnSpPr>
          <p:nvPr/>
        </p:nvCxnSpPr>
        <p:spPr>
          <a:xfrm>
            <a:off x="3140441"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直線矢印コネクタ 63"/>
          <p:cNvCxnSpPr>
            <a:stCxn id="5" idx="2"/>
            <a:endCxn id="12" idx="0"/>
          </p:cNvCxnSpPr>
          <p:nvPr/>
        </p:nvCxnSpPr>
        <p:spPr>
          <a:xfrm>
            <a:off x="3140441"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直線矢印コネクタ 66"/>
          <p:cNvCxnSpPr>
            <a:stCxn id="5" idx="2"/>
            <a:endCxn id="11" idx="0"/>
          </p:cNvCxnSpPr>
          <p:nvPr/>
        </p:nvCxnSpPr>
        <p:spPr>
          <a:xfrm>
            <a:off x="3140441" y="2945245"/>
            <a:ext cx="934072" cy="1351611"/>
          </a:xfrm>
          <a:prstGeom prst="straightConnector1">
            <a:avLst/>
          </a:prstGeom>
          <a:ln w="127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直線矢印コネクタ 69"/>
          <p:cNvCxnSpPr>
            <a:stCxn id="5" idx="2"/>
            <a:endCxn id="10" idx="0"/>
          </p:cNvCxnSpPr>
          <p:nvPr/>
        </p:nvCxnSpPr>
        <p:spPr>
          <a:xfrm flipH="1">
            <a:off x="2154834"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直線矢印コネクタ 72"/>
          <p:cNvCxnSpPr>
            <a:stCxn id="5" idx="2"/>
            <a:endCxn id="9" idx="0"/>
          </p:cNvCxnSpPr>
          <p:nvPr/>
        </p:nvCxnSpPr>
        <p:spPr>
          <a:xfrm flipH="1">
            <a:off x="235155" y="2945245"/>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直線矢印コネクタ 75"/>
          <p:cNvCxnSpPr>
            <a:stCxn id="4" idx="2"/>
            <a:endCxn id="13" idx="0"/>
          </p:cNvCxnSpPr>
          <p:nvPr/>
        </p:nvCxnSpPr>
        <p:spPr>
          <a:xfrm>
            <a:off x="1220762" y="2945245"/>
            <a:ext cx="6693109"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直線矢印コネクタ 79"/>
          <p:cNvCxnSpPr>
            <a:stCxn id="4" idx="2"/>
            <a:endCxn id="12" idx="0"/>
          </p:cNvCxnSpPr>
          <p:nvPr/>
        </p:nvCxnSpPr>
        <p:spPr>
          <a:xfrm>
            <a:off x="1220762"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直線矢印コネクタ 82"/>
          <p:cNvCxnSpPr>
            <a:stCxn id="4" idx="2"/>
            <a:endCxn id="11" idx="0"/>
          </p:cNvCxnSpPr>
          <p:nvPr/>
        </p:nvCxnSpPr>
        <p:spPr>
          <a:xfrm>
            <a:off x="1220762" y="2945245"/>
            <a:ext cx="2853751" cy="1351611"/>
          </a:xfrm>
          <a:prstGeom prst="straightConnector1">
            <a:avLst/>
          </a:prstGeom>
          <a:ln w="127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直線矢印コネクタ 85"/>
          <p:cNvCxnSpPr>
            <a:stCxn id="4" idx="2"/>
            <a:endCxn id="10" idx="0"/>
          </p:cNvCxnSpPr>
          <p:nvPr/>
        </p:nvCxnSpPr>
        <p:spPr>
          <a:xfrm>
            <a:off x="1220762" y="2945245"/>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直線矢印コネクタ 88"/>
          <p:cNvCxnSpPr>
            <a:stCxn id="4" idx="2"/>
            <a:endCxn id="9" idx="0"/>
          </p:cNvCxnSpPr>
          <p:nvPr/>
        </p:nvCxnSpPr>
        <p:spPr>
          <a:xfrm flipH="1">
            <a:off x="235155"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sp>
        <p:nvSpPr>
          <p:cNvPr id="42" name="テキスト ボックス 41"/>
          <p:cNvSpPr txBox="1"/>
          <p:nvPr/>
        </p:nvSpPr>
        <p:spPr>
          <a:xfrm>
            <a:off x="448768" y="360398"/>
            <a:ext cx="710963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バイナリベクトルタイルでオープンイノベーションを目指す</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4" name="テキスト ボックス 43"/>
          <p:cNvSpPr txBox="1"/>
          <p:nvPr/>
        </p:nvSpPr>
        <p:spPr>
          <a:xfrm>
            <a:off x="7175928" y="1057141"/>
            <a:ext cx="172354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様々なデータ</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5" name="テキスト ボックス 44"/>
          <p:cNvSpPr txBox="1"/>
          <p:nvPr/>
        </p:nvSpPr>
        <p:spPr>
          <a:xfrm>
            <a:off x="6457950" y="5896399"/>
            <a:ext cx="2492990"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様々なソフトウェア</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7" name="テキスト ボックス 46"/>
          <p:cNvSpPr txBox="1"/>
          <p:nvPr/>
        </p:nvSpPr>
        <p:spPr>
          <a:xfrm>
            <a:off x="7132516" y="3568297"/>
            <a:ext cx="121058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相互運用</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21" name="サウンド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972726343"/>
      </p:ext>
    </p:extLst>
  </p:cSld>
  <p:clrMapOvr>
    <a:masterClrMapping/>
  </p:clrMapOvr>
  <p:transition advTm="12921">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48768" y="-52789"/>
            <a:ext cx="8290498" cy="599605"/>
          </a:xfrm>
        </p:spPr>
        <p:txBody>
          <a:bodyPr>
            <a:normAutofit/>
          </a:bodyPr>
          <a:lstStyle/>
          <a:p>
            <a:r>
              <a:rPr lang="en-US" altLang="ja-JP" sz="2800" dirty="0" smtClean="0"/>
              <a:t>Expected open </a:t>
            </a:r>
            <a:r>
              <a:rPr lang="en-US" altLang="ja-JP" sz="2800" dirty="0"/>
              <a:t>i</a:t>
            </a:r>
            <a:r>
              <a:rPr lang="en-US" altLang="ja-JP" sz="2800" dirty="0" smtClean="0"/>
              <a:t>nnovation with binary vector tiles</a:t>
            </a:r>
            <a:endParaRPr kumimoji="1" lang="ja-JP" altLang="en-US" sz="28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46</a:t>
            </a:fld>
            <a:endParaRPr lang="en-US" dirty="0"/>
          </a:p>
        </p:txBody>
      </p:sp>
      <p:sp>
        <p:nvSpPr>
          <p:cNvPr id="4" name="角丸四角形 3"/>
          <p:cNvSpPr/>
          <p:nvPr/>
        </p:nvSpPr>
        <p:spPr>
          <a:xfrm>
            <a:off x="448768"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5" name="角丸四角形 4"/>
          <p:cNvSpPr/>
          <p:nvPr/>
        </p:nvSpPr>
        <p:spPr>
          <a:xfrm>
            <a:off x="2368447"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6" name="角丸四角形 5"/>
          <p:cNvSpPr/>
          <p:nvPr/>
        </p:nvSpPr>
        <p:spPr>
          <a:xfrm>
            <a:off x="4288126"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Global Map vector tiles</a:t>
            </a:r>
            <a:endParaRPr kumimoji="1" lang="ja-JP" altLang="en-US" dirty="0"/>
          </a:p>
        </p:txBody>
      </p:sp>
      <p:sp>
        <p:nvSpPr>
          <p:cNvPr id="7" name="角丸四角形 6"/>
          <p:cNvSpPr/>
          <p:nvPr/>
        </p:nvSpPr>
        <p:spPr>
          <a:xfrm>
            <a:off x="6207805"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8" name="角丸四角形 7"/>
          <p:cNvSpPr/>
          <p:nvPr/>
        </p:nvSpPr>
        <p:spPr>
          <a:xfrm>
            <a:off x="8127484"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9" name="角丸四角形 8"/>
          <p:cNvSpPr/>
          <p:nvPr/>
        </p:nvSpPr>
        <p:spPr>
          <a:xfrm>
            <a:off x="-536839"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0" name="角丸四角形 9"/>
          <p:cNvSpPr/>
          <p:nvPr/>
        </p:nvSpPr>
        <p:spPr>
          <a:xfrm>
            <a:off x="1382840"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1" name="角丸四角形 10"/>
          <p:cNvSpPr/>
          <p:nvPr/>
        </p:nvSpPr>
        <p:spPr>
          <a:xfrm>
            <a:off x="3302519"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Mapbox</a:t>
            </a:r>
            <a:r>
              <a:rPr kumimoji="1" lang="en-US" altLang="ja-JP" dirty="0" smtClean="0"/>
              <a:t> GL JS</a:t>
            </a:r>
            <a:endParaRPr kumimoji="1" lang="ja-JP" altLang="en-US" dirty="0"/>
          </a:p>
        </p:txBody>
      </p:sp>
      <p:sp>
        <p:nvSpPr>
          <p:cNvPr id="12" name="角丸四角形 11"/>
          <p:cNvSpPr/>
          <p:nvPr/>
        </p:nvSpPr>
        <p:spPr>
          <a:xfrm>
            <a:off x="5222198"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Tangram</a:t>
            </a:r>
            <a:endParaRPr kumimoji="1" lang="ja-JP" altLang="en-US" dirty="0"/>
          </a:p>
        </p:txBody>
      </p:sp>
      <p:sp>
        <p:nvSpPr>
          <p:cNvPr id="13" name="角丸四角形 12"/>
          <p:cNvSpPr/>
          <p:nvPr/>
        </p:nvSpPr>
        <p:spPr>
          <a:xfrm>
            <a:off x="7141877"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4" name="テキスト ボックス 13"/>
          <p:cNvSpPr txBox="1"/>
          <p:nvPr/>
        </p:nvSpPr>
        <p:spPr>
          <a:xfrm>
            <a:off x="2368447" y="581877"/>
            <a:ext cx="4847802" cy="1015663"/>
          </a:xfrm>
          <a:prstGeom prst="rect">
            <a:avLst/>
          </a:prstGeom>
          <a:noFill/>
        </p:spPr>
        <p:txBody>
          <a:bodyPr wrap="none" rtlCol="0">
            <a:spAutoFit/>
          </a:bodyPr>
          <a:lstStyle/>
          <a:p>
            <a:r>
              <a:rPr kumimoji="1" lang="en-US" altLang="ja-JP" sz="6000" b="1" dirty="0" smtClean="0">
                <a:solidFill>
                  <a:schemeClr val="bg1">
                    <a:lumMod val="75000"/>
                  </a:schemeClr>
                </a:solidFill>
              </a:rPr>
              <a:t>Diverse Data</a:t>
            </a:r>
            <a:endParaRPr kumimoji="1" lang="ja-JP" altLang="en-US" sz="6000" b="1" dirty="0">
              <a:solidFill>
                <a:schemeClr val="bg1">
                  <a:lumMod val="75000"/>
                </a:schemeClr>
              </a:solidFill>
            </a:endParaRPr>
          </a:p>
        </p:txBody>
      </p:sp>
      <p:sp>
        <p:nvSpPr>
          <p:cNvPr id="15" name="テキスト ボックス 14"/>
          <p:cNvSpPr txBox="1"/>
          <p:nvPr/>
        </p:nvSpPr>
        <p:spPr>
          <a:xfrm>
            <a:off x="88337" y="5645971"/>
            <a:ext cx="6428363" cy="1015663"/>
          </a:xfrm>
          <a:prstGeom prst="rect">
            <a:avLst/>
          </a:prstGeom>
          <a:noFill/>
        </p:spPr>
        <p:txBody>
          <a:bodyPr wrap="none" rtlCol="0">
            <a:spAutoFit/>
          </a:bodyPr>
          <a:lstStyle/>
          <a:p>
            <a:r>
              <a:rPr kumimoji="1" lang="en-US" altLang="ja-JP" sz="6000" b="1" smtClean="0">
                <a:solidFill>
                  <a:schemeClr val="bg1">
                    <a:lumMod val="75000"/>
                  </a:schemeClr>
                </a:solidFill>
              </a:rPr>
              <a:t>Diverse Software</a:t>
            </a:r>
            <a:endParaRPr kumimoji="1" lang="ja-JP" altLang="en-US" sz="6000" b="1" dirty="0">
              <a:solidFill>
                <a:schemeClr val="bg1">
                  <a:lumMod val="75000"/>
                </a:schemeClr>
              </a:solidFill>
            </a:endParaRPr>
          </a:p>
        </p:txBody>
      </p:sp>
      <p:cxnSp>
        <p:nvCxnSpPr>
          <p:cNvPr id="18" name="直線矢印コネクタ 17"/>
          <p:cNvCxnSpPr>
            <a:stCxn id="6" idx="2"/>
            <a:endCxn id="11" idx="0"/>
          </p:cNvCxnSpPr>
          <p:nvPr/>
        </p:nvCxnSpPr>
        <p:spPr>
          <a:xfrm flipH="1">
            <a:off x="4074513" y="2945244"/>
            <a:ext cx="985607" cy="1351612"/>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2"/>
            <a:endCxn id="12" idx="0"/>
          </p:cNvCxnSpPr>
          <p:nvPr/>
        </p:nvCxnSpPr>
        <p:spPr>
          <a:xfrm>
            <a:off x="5060120" y="2945244"/>
            <a:ext cx="934072" cy="1351612"/>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6" idx="2"/>
            <a:endCxn id="13" idx="0"/>
          </p:cNvCxnSpPr>
          <p:nvPr/>
        </p:nvCxnSpPr>
        <p:spPr>
          <a:xfrm>
            <a:off x="5060120" y="2945244"/>
            <a:ext cx="2853751"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直線矢印コネクタ 24"/>
          <p:cNvCxnSpPr>
            <a:stCxn id="6" idx="2"/>
            <a:endCxn id="10" idx="0"/>
          </p:cNvCxnSpPr>
          <p:nvPr/>
        </p:nvCxnSpPr>
        <p:spPr>
          <a:xfrm flipH="1">
            <a:off x="2154834" y="2945244"/>
            <a:ext cx="2905286"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直線矢印コネクタ 27"/>
          <p:cNvCxnSpPr>
            <a:stCxn id="6" idx="2"/>
            <a:endCxn id="9" idx="0"/>
          </p:cNvCxnSpPr>
          <p:nvPr/>
        </p:nvCxnSpPr>
        <p:spPr>
          <a:xfrm flipH="1">
            <a:off x="235155"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直線矢印コネクタ 30"/>
          <p:cNvCxnSpPr>
            <a:stCxn id="7" idx="2"/>
            <a:endCxn id="13" idx="0"/>
          </p:cNvCxnSpPr>
          <p:nvPr/>
        </p:nvCxnSpPr>
        <p:spPr>
          <a:xfrm>
            <a:off x="6979799" y="2945244"/>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直線矢印コネクタ 33"/>
          <p:cNvCxnSpPr>
            <a:stCxn id="7" idx="2"/>
            <a:endCxn id="12" idx="0"/>
          </p:cNvCxnSpPr>
          <p:nvPr/>
        </p:nvCxnSpPr>
        <p:spPr>
          <a:xfrm flipH="1">
            <a:off x="5994192"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直線矢印コネクタ 36"/>
          <p:cNvCxnSpPr>
            <a:stCxn id="7" idx="2"/>
            <a:endCxn id="11" idx="0"/>
          </p:cNvCxnSpPr>
          <p:nvPr/>
        </p:nvCxnSpPr>
        <p:spPr>
          <a:xfrm flipH="1">
            <a:off x="4074513"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直線矢印コネクタ 39"/>
          <p:cNvCxnSpPr>
            <a:stCxn id="7" idx="2"/>
            <a:endCxn id="10" idx="0"/>
          </p:cNvCxnSpPr>
          <p:nvPr/>
        </p:nvCxnSpPr>
        <p:spPr>
          <a:xfrm flipH="1">
            <a:off x="2154834"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直線矢印コネクタ 42"/>
          <p:cNvCxnSpPr>
            <a:stCxn id="7" idx="2"/>
            <a:endCxn id="9" idx="0"/>
          </p:cNvCxnSpPr>
          <p:nvPr/>
        </p:nvCxnSpPr>
        <p:spPr>
          <a:xfrm flipH="1">
            <a:off x="235155"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直線矢印コネクタ 45"/>
          <p:cNvCxnSpPr>
            <a:stCxn id="13" idx="0"/>
            <a:endCxn id="8" idx="2"/>
          </p:cNvCxnSpPr>
          <p:nvPr/>
        </p:nvCxnSpPr>
        <p:spPr>
          <a:xfrm flipV="1">
            <a:off x="7913871"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直線矢印コネクタ 48"/>
          <p:cNvCxnSpPr>
            <a:stCxn id="8" idx="2"/>
            <a:endCxn id="12" idx="0"/>
          </p:cNvCxnSpPr>
          <p:nvPr/>
        </p:nvCxnSpPr>
        <p:spPr>
          <a:xfrm flipH="1">
            <a:off x="5994192"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a:stCxn id="8" idx="2"/>
            <a:endCxn id="11" idx="0"/>
          </p:cNvCxnSpPr>
          <p:nvPr/>
        </p:nvCxnSpPr>
        <p:spPr>
          <a:xfrm flipH="1">
            <a:off x="4074513" y="2945244"/>
            <a:ext cx="4824965"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直線矢印コネクタ 54"/>
          <p:cNvCxnSpPr>
            <a:stCxn id="8" idx="2"/>
            <a:endCxn id="10" idx="0"/>
          </p:cNvCxnSpPr>
          <p:nvPr/>
        </p:nvCxnSpPr>
        <p:spPr>
          <a:xfrm flipH="1">
            <a:off x="2154834"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直線矢印コネクタ 57"/>
          <p:cNvCxnSpPr>
            <a:stCxn id="8" idx="2"/>
            <a:endCxn id="9" idx="0"/>
          </p:cNvCxnSpPr>
          <p:nvPr/>
        </p:nvCxnSpPr>
        <p:spPr>
          <a:xfrm flipH="1">
            <a:off x="235155" y="2945244"/>
            <a:ext cx="8664323"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a:stCxn id="5" idx="2"/>
            <a:endCxn id="13" idx="0"/>
          </p:cNvCxnSpPr>
          <p:nvPr/>
        </p:nvCxnSpPr>
        <p:spPr>
          <a:xfrm>
            <a:off x="3140441"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直線矢印コネクタ 63"/>
          <p:cNvCxnSpPr>
            <a:stCxn id="5" idx="2"/>
            <a:endCxn id="12" idx="0"/>
          </p:cNvCxnSpPr>
          <p:nvPr/>
        </p:nvCxnSpPr>
        <p:spPr>
          <a:xfrm>
            <a:off x="3140441"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直線矢印コネクタ 66"/>
          <p:cNvCxnSpPr>
            <a:stCxn id="5" idx="2"/>
            <a:endCxn id="11" idx="0"/>
          </p:cNvCxnSpPr>
          <p:nvPr/>
        </p:nvCxnSpPr>
        <p:spPr>
          <a:xfrm>
            <a:off x="3140441" y="2945245"/>
            <a:ext cx="934072"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直線矢印コネクタ 69"/>
          <p:cNvCxnSpPr>
            <a:stCxn id="5" idx="2"/>
            <a:endCxn id="10" idx="0"/>
          </p:cNvCxnSpPr>
          <p:nvPr/>
        </p:nvCxnSpPr>
        <p:spPr>
          <a:xfrm flipH="1">
            <a:off x="2154834"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直線矢印コネクタ 72"/>
          <p:cNvCxnSpPr>
            <a:stCxn id="5" idx="2"/>
            <a:endCxn id="9" idx="0"/>
          </p:cNvCxnSpPr>
          <p:nvPr/>
        </p:nvCxnSpPr>
        <p:spPr>
          <a:xfrm flipH="1">
            <a:off x="235155" y="2945245"/>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直線矢印コネクタ 75"/>
          <p:cNvCxnSpPr>
            <a:stCxn id="4" idx="2"/>
            <a:endCxn id="13" idx="0"/>
          </p:cNvCxnSpPr>
          <p:nvPr/>
        </p:nvCxnSpPr>
        <p:spPr>
          <a:xfrm>
            <a:off x="1220762" y="2945245"/>
            <a:ext cx="6693109"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直線矢印コネクタ 79"/>
          <p:cNvCxnSpPr>
            <a:stCxn id="4" idx="2"/>
            <a:endCxn id="12" idx="0"/>
          </p:cNvCxnSpPr>
          <p:nvPr/>
        </p:nvCxnSpPr>
        <p:spPr>
          <a:xfrm>
            <a:off x="1220762"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直線矢印コネクタ 82"/>
          <p:cNvCxnSpPr>
            <a:stCxn id="4" idx="2"/>
            <a:endCxn id="11" idx="0"/>
          </p:cNvCxnSpPr>
          <p:nvPr/>
        </p:nvCxnSpPr>
        <p:spPr>
          <a:xfrm>
            <a:off x="1220762"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直線矢印コネクタ 85"/>
          <p:cNvCxnSpPr>
            <a:stCxn id="4" idx="2"/>
            <a:endCxn id="10" idx="0"/>
          </p:cNvCxnSpPr>
          <p:nvPr/>
        </p:nvCxnSpPr>
        <p:spPr>
          <a:xfrm>
            <a:off x="1220762" y="2945245"/>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直線矢印コネクタ 88"/>
          <p:cNvCxnSpPr>
            <a:stCxn id="4" idx="2"/>
            <a:endCxn id="9" idx="0"/>
          </p:cNvCxnSpPr>
          <p:nvPr/>
        </p:nvCxnSpPr>
        <p:spPr>
          <a:xfrm flipH="1">
            <a:off x="235155"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sp>
        <p:nvSpPr>
          <p:cNvPr id="16" name="テキスト ボックス 15"/>
          <p:cNvSpPr txBox="1"/>
          <p:nvPr/>
        </p:nvSpPr>
        <p:spPr>
          <a:xfrm>
            <a:off x="2154833" y="3032478"/>
            <a:ext cx="5080237" cy="1107996"/>
          </a:xfrm>
          <a:prstGeom prst="rect">
            <a:avLst/>
          </a:prstGeom>
          <a:noFill/>
        </p:spPr>
        <p:txBody>
          <a:bodyPr wrap="none" rtlCol="0">
            <a:spAutoFit/>
          </a:bodyPr>
          <a:lstStyle/>
          <a:p>
            <a:r>
              <a:rPr kumimoji="1" lang="en-US" altLang="ja-JP" sz="6600" b="1" dirty="0" smtClean="0">
                <a:solidFill>
                  <a:schemeClr val="bg1">
                    <a:lumMod val="75000"/>
                  </a:schemeClr>
                </a:solidFill>
              </a:rPr>
              <a:t>Interoperate</a:t>
            </a:r>
            <a:endParaRPr kumimoji="1" lang="ja-JP" altLang="en-US" sz="6600" b="1" dirty="0">
              <a:solidFill>
                <a:schemeClr val="bg1">
                  <a:lumMod val="75000"/>
                </a:schemeClr>
              </a:solidFill>
            </a:endParaRPr>
          </a:p>
        </p:txBody>
      </p:sp>
      <p:sp>
        <p:nvSpPr>
          <p:cNvPr id="42" name="テキスト ボックス 41"/>
          <p:cNvSpPr txBox="1"/>
          <p:nvPr/>
        </p:nvSpPr>
        <p:spPr>
          <a:xfrm>
            <a:off x="448768" y="360398"/>
            <a:ext cx="710963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バイナリベクトルタイルでオープンイノベーションを目指す</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4" name="テキスト ボックス 43"/>
          <p:cNvSpPr txBox="1"/>
          <p:nvPr/>
        </p:nvSpPr>
        <p:spPr>
          <a:xfrm>
            <a:off x="7175928" y="1057141"/>
            <a:ext cx="172354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様々なデータ</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5" name="テキスト ボックス 44"/>
          <p:cNvSpPr txBox="1"/>
          <p:nvPr/>
        </p:nvSpPr>
        <p:spPr>
          <a:xfrm>
            <a:off x="6457950" y="5896399"/>
            <a:ext cx="2492990"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様々なソフトウェア</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7" name="テキスト ボックス 46"/>
          <p:cNvSpPr txBox="1"/>
          <p:nvPr/>
        </p:nvSpPr>
        <p:spPr>
          <a:xfrm>
            <a:off x="7132516" y="3568297"/>
            <a:ext cx="121058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相互運用</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21" name="サウンド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577266126"/>
      </p:ext>
    </p:extLst>
  </p:cSld>
  <p:clrMapOvr>
    <a:masterClrMapping/>
  </p:clrMapOvr>
  <p:transition advTm="15451">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48768" y="-52789"/>
            <a:ext cx="8290498" cy="599605"/>
          </a:xfrm>
        </p:spPr>
        <p:txBody>
          <a:bodyPr>
            <a:normAutofit/>
          </a:bodyPr>
          <a:lstStyle/>
          <a:p>
            <a:r>
              <a:rPr lang="en-US" altLang="ja-JP" sz="2800" dirty="0" smtClean="0"/>
              <a:t>Expected open </a:t>
            </a:r>
            <a:r>
              <a:rPr lang="en-US" altLang="ja-JP" sz="2800" dirty="0"/>
              <a:t>i</a:t>
            </a:r>
            <a:r>
              <a:rPr lang="en-US" altLang="ja-JP" sz="2800" dirty="0" smtClean="0"/>
              <a:t>nnovation with binary vector tiles</a:t>
            </a:r>
            <a:endParaRPr kumimoji="1" lang="ja-JP" altLang="en-US" sz="2800"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47</a:t>
            </a:fld>
            <a:endParaRPr lang="en-US" dirty="0"/>
          </a:p>
        </p:txBody>
      </p:sp>
      <p:sp>
        <p:nvSpPr>
          <p:cNvPr id="4" name="角丸四角形 3"/>
          <p:cNvSpPr/>
          <p:nvPr/>
        </p:nvSpPr>
        <p:spPr>
          <a:xfrm>
            <a:off x="448768"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5" name="角丸四角形 4"/>
          <p:cNvSpPr/>
          <p:nvPr/>
        </p:nvSpPr>
        <p:spPr>
          <a:xfrm>
            <a:off x="2368447" y="1596130"/>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6" name="角丸四角形 5"/>
          <p:cNvSpPr/>
          <p:nvPr/>
        </p:nvSpPr>
        <p:spPr>
          <a:xfrm>
            <a:off x="4288126"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Global Map vector tiles</a:t>
            </a:r>
            <a:endParaRPr kumimoji="1" lang="ja-JP" altLang="en-US" dirty="0"/>
          </a:p>
        </p:txBody>
      </p:sp>
      <p:sp>
        <p:nvSpPr>
          <p:cNvPr id="7" name="角丸四角形 6"/>
          <p:cNvSpPr/>
          <p:nvPr/>
        </p:nvSpPr>
        <p:spPr>
          <a:xfrm>
            <a:off x="6207805"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8" name="角丸四角形 7"/>
          <p:cNvSpPr/>
          <p:nvPr/>
        </p:nvSpPr>
        <p:spPr>
          <a:xfrm>
            <a:off x="8127484" y="1596129"/>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vector tiles</a:t>
            </a:r>
            <a:endParaRPr kumimoji="1" lang="ja-JP" altLang="en-US" dirty="0"/>
          </a:p>
        </p:txBody>
      </p:sp>
      <p:sp>
        <p:nvSpPr>
          <p:cNvPr id="9" name="角丸四角形 8"/>
          <p:cNvSpPr/>
          <p:nvPr/>
        </p:nvSpPr>
        <p:spPr>
          <a:xfrm>
            <a:off x="-536839"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0" name="角丸四角形 9"/>
          <p:cNvSpPr/>
          <p:nvPr/>
        </p:nvSpPr>
        <p:spPr>
          <a:xfrm>
            <a:off x="1382840" y="4296857"/>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1" name="角丸四角形 10"/>
          <p:cNvSpPr/>
          <p:nvPr/>
        </p:nvSpPr>
        <p:spPr>
          <a:xfrm>
            <a:off x="3302519"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Mapbox</a:t>
            </a:r>
            <a:r>
              <a:rPr kumimoji="1" lang="en-US" altLang="ja-JP" dirty="0" smtClean="0"/>
              <a:t> GL JS</a:t>
            </a:r>
            <a:endParaRPr kumimoji="1" lang="ja-JP" altLang="en-US" dirty="0"/>
          </a:p>
        </p:txBody>
      </p:sp>
      <p:sp>
        <p:nvSpPr>
          <p:cNvPr id="12" name="角丸四角形 11"/>
          <p:cNvSpPr/>
          <p:nvPr/>
        </p:nvSpPr>
        <p:spPr>
          <a:xfrm>
            <a:off x="5222198"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Tangram</a:t>
            </a:r>
            <a:endParaRPr kumimoji="1" lang="ja-JP" altLang="en-US" dirty="0"/>
          </a:p>
        </p:txBody>
      </p:sp>
      <p:sp>
        <p:nvSpPr>
          <p:cNvPr id="13" name="角丸四角形 12"/>
          <p:cNvSpPr/>
          <p:nvPr/>
        </p:nvSpPr>
        <p:spPr>
          <a:xfrm>
            <a:off x="7141877" y="4296856"/>
            <a:ext cx="1543987" cy="134911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other library</a:t>
            </a:r>
            <a:endParaRPr kumimoji="1" lang="ja-JP" altLang="en-US" dirty="0"/>
          </a:p>
        </p:txBody>
      </p:sp>
      <p:sp>
        <p:nvSpPr>
          <p:cNvPr id="14" name="テキスト ボックス 13"/>
          <p:cNvSpPr txBox="1"/>
          <p:nvPr/>
        </p:nvSpPr>
        <p:spPr>
          <a:xfrm>
            <a:off x="2368447" y="581877"/>
            <a:ext cx="4847802" cy="1015663"/>
          </a:xfrm>
          <a:prstGeom prst="rect">
            <a:avLst/>
          </a:prstGeom>
          <a:noFill/>
        </p:spPr>
        <p:txBody>
          <a:bodyPr wrap="none" rtlCol="0">
            <a:spAutoFit/>
          </a:bodyPr>
          <a:lstStyle/>
          <a:p>
            <a:r>
              <a:rPr kumimoji="1" lang="en-US" altLang="ja-JP" sz="6000" b="1" dirty="0" smtClean="0">
                <a:solidFill>
                  <a:schemeClr val="bg1">
                    <a:lumMod val="75000"/>
                  </a:schemeClr>
                </a:solidFill>
              </a:rPr>
              <a:t>Diverse Data</a:t>
            </a:r>
            <a:endParaRPr kumimoji="1" lang="ja-JP" altLang="en-US" sz="6000" b="1" dirty="0">
              <a:solidFill>
                <a:schemeClr val="bg1">
                  <a:lumMod val="75000"/>
                </a:schemeClr>
              </a:solidFill>
            </a:endParaRPr>
          </a:p>
        </p:txBody>
      </p:sp>
      <p:sp>
        <p:nvSpPr>
          <p:cNvPr id="15" name="テキスト ボックス 14"/>
          <p:cNvSpPr txBox="1"/>
          <p:nvPr/>
        </p:nvSpPr>
        <p:spPr>
          <a:xfrm>
            <a:off x="88337" y="5645971"/>
            <a:ext cx="6428363" cy="1015663"/>
          </a:xfrm>
          <a:prstGeom prst="rect">
            <a:avLst/>
          </a:prstGeom>
          <a:noFill/>
        </p:spPr>
        <p:txBody>
          <a:bodyPr wrap="none" rtlCol="0">
            <a:spAutoFit/>
          </a:bodyPr>
          <a:lstStyle/>
          <a:p>
            <a:r>
              <a:rPr kumimoji="1" lang="en-US" altLang="ja-JP" sz="6000" b="1" smtClean="0">
                <a:solidFill>
                  <a:schemeClr val="bg1">
                    <a:lumMod val="75000"/>
                  </a:schemeClr>
                </a:solidFill>
              </a:rPr>
              <a:t>Diverse Software</a:t>
            </a:r>
            <a:endParaRPr kumimoji="1" lang="ja-JP" altLang="en-US" sz="6000" b="1" dirty="0">
              <a:solidFill>
                <a:schemeClr val="bg1">
                  <a:lumMod val="75000"/>
                </a:schemeClr>
              </a:solidFill>
            </a:endParaRPr>
          </a:p>
        </p:txBody>
      </p:sp>
      <p:cxnSp>
        <p:nvCxnSpPr>
          <p:cNvPr id="18" name="直線矢印コネクタ 17"/>
          <p:cNvCxnSpPr>
            <a:stCxn id="6" idx="2"/>
            <a:endCxn id="11" idx="0"/>
          </p:cNvCxnSpPr>
          <p:nvPr/>
        </p:nvCxnSpPr>
        <p:spPr>
          <a:xfrm flipH="1">
            <a:off x="4074513" y="2945244"/>
            <a:ext cx="985607" cy="1351612"/>
          </a:xfrm>
          <a:prstGeom prst="straightConnector1">
            <a:avLst/>
          </a:prstGeom>
          <a:ln w="508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a:stCxn id="6" idx="2"/>
            <a:endCxn id="12" idx="0"/>
          </p:cNvCxnSpPr>
          <p:nvPr/>
        </p:nvCxnSpPr>
        <p:spPr>
          <a:xfrm>
            <a:off x="5060120" y="2945244"/>
            <a:ext cx="934072" cy="1351612"/>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p:cNvCxnSpPr>
            <a:stCxn id="6" idx="2"/>
            <a:endCxn id="13" idx="0"/>
          </p:cNvCxnSpPr>
          <p:nvPr/>
        </p:nvCxnSpPr>
        <p:spPr>
          <a:xfrm>
            <a:off x="5060120" y="2945244"/>
            <a:ext cx="2853751"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直線矢印コネクタ 24"/>
          <p:cNvCxnSpPr>
            <a:stCxn id="6" idx="2"/>
            <a:endCxn id="10" idx="0"/>
          </p:cNvCxnSpPr>
          <p:nvPr/>
        </p:nvCxnSpPr>
        <p:spPr>
          <a:xfrm flipH="1">
            <a:off x="2154834" y="2945244"/>
            <a:ext cx="2905286"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直線矢印コネクタ 27"/>
          <p:cNvCxnSpPr>
            <a:stCxn id="6" idx="2"/>
            <a:endCxn id="9" idx="0"/>
          </p:cNvCxnSpPr>
          <p:nvPr/>
        </p:nvCxnSpPr>
        <p:spPr>
          <a:xfrm flipH="1">
            <a:off x="235155"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直線矢印コネクタ 30"/>
          <p:cNvCxnSpPr>
            <a:stCxn id="7" idx="2"/>
            <a:endCxn id="13" idx="0"/>
          </p:cNvCxnSpPr>
          <p:nvPr/>
        </p:nvCxnSpPr>
        <p:spPr>
          <a:xfrm>
            <a:off x="6979799" y="2945244"/>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直線矢印コネクタ 33"/>
          <p:cNvCxnSpPr>
            <a:stCxn id="7" idx="2"/>
            <a:endCxn id="12" idx="0"/>
          </p:cNvCxnSpPr>
          <p:nvPr/>
        </p:nvCxnSpPr>
        <p:spPr>
          <a:xfrm flipH="1">
            <a:off x="5994192"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直線矢印コネクタ 36"/>
          <p:cNvCxnSpPr>
            <a:stCxn id="7" idx="2"/>
            <a:endCxn id="11" idx="0"/>
          </p:cNvCxnSpPr>
          <p:nvPr/>
        </p:nvCxnSpPr>
        <p:spPr>
          <a:xfrm flipH="1">
            <a:off x="4074513"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直線矢印コネクタ 39"/>
          <p:cNvCxnSpPr>
            <a:stCxn id="7" idx="2"/>
            <a:endCxn id="10" idx="0"/>
          </p:cNvCxnSpPr>
          <p:nvPr/>
        </p:nvCxnSpPr>
        <p:spPr>
          <a:xfrm flipH="1">
            <a:off x="2154834" y="2945244"/>
            <a:ext cx="4824965"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直線矢印コネクタ 42"/>
          <p:cNvCxnSpPr>
            <a:stCxn id="7" idx="2"/>
            <a:endCxn id="9" idx="0"/>
          </p:cNvCxnSpPr>
          <p:nvPr/>
        </p:nvCxnSpPr>
        <p:spPr>
          <a:xfrm flipH="1">
            <a:off x="235155"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直線矢印コネクタ 45"/>
          <p:cNvCxnSpPr>
            <a:stCxn id="13" idx="0"/>
            <a:endCxn id="8" idx="2"/>
          </p:cNvCxnSpPr>
          <p:nvPr/>
        </p:nvCxnSpPr>
        <p:spPr>
          <a:xfrm flipV="1">
            <a:off x="7913871" y="2945244"/>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直線矢印コネクタ 48"/>
          <p:cNvCxnSpPr>
            <a:stCxn id="8" idx="2"/>
            <a:endCxn id="12" idx="0"/>
          </p:cNvCxnSpPr>
          <p:nvPr/>
        </p:nvCxnSpPr>
        <p:spPr>
          <a:xfrm flipH="1">
            <a:off x="5994192" y="2945244"/>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直線矢印コネクタ 51"/>
          <p:cNvCxnSpPr>
            <a:stCxn id="8" idx="2"/>
            <a:endCxn id="11" idx="0"/>
          </p:cNvCxnSpPr>
          <p:nvPr/>
        </p:nvCxnSpPr>
        <p:spPr>
          <a:xfrm flipH="1">
            <a:off x="4074513" y="2945244"/>
            <a:ext cx="4824965"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直線矢印コネクタ 54"/>
          <p:cNvCxnSpPr>
            <a:stCxn id="8" idx="2"/>
            <a:endCxn id="10" idx="0"/>
          </p:cNvCxnSpPr>
          <p:nvPr/>
        </p:nvCxnSpPr>
        <p:spPr>
          <a:xfrm flipH="1">
            <a:off x="2154834" y="2945244"/>
            <a:ext cx="6744644"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直線矢印コネクタ 57"/>
          <p:cNvCxnSpPr>
            <a:stCxn id="8" idx="2"/>
            <a:endCxn id="9" idx="0"/>
          </p:cNvCxnSpPr>
          <p:nvPr/>
        </p:nvCxnSpPr>
        <p:spPr>
          <a:xfrm flipH="1">
            <a:off x="235155" y="2945244"/>
            <a:ext cx="8664323" cy="1351613"/>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直線矢印コネクタ 60"/>
          <p:cNvCxnSpPr>
            <a:stCxn id="5" idx="2"/>
            <a:endCxn id="13" idx="0"/>
          </p:cNvCxnSpPr>
          <p:nvPr/>
        </p:nvCxnSpPr>
        <p:spPr>
          <a:xfrm>
            <a:off x="3140441"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4" name="直線矢印コネクタ 63"/>
          <p:cNvCxnSpPr>
            <a:stCxn id="5" idx="2"/>
            <a:endCxn id="12" idx="0"/>
          </p:cNvCxnSpPr>
          <p:nvPr/>
        </p:nvCxnSpPr>
        <p:spPr>
          <a:xfrm>
            <a:off x="3140441"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直線矢印コネクタ 66"/>
          <p:cNvCxnSpPr>
            <a:stCxn id="5" idx="2"/>
            <a:endCxn id="11" idx="0"/>
          </p:cNvCxnSpPr>
          <p:nvPr/>
        </p:nvCxnSpPr>
        <p:spPr>
          <a:xfrm>
            <a:off x="3140441" y="2945245"/>
            <a:ext cx="934072"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直線矢印コネクタ 69"/>
          <p:cNvCxnSpPr>
            <a:stCxn id="5" idx="2"/>
            <a:endCxn id="10" idx="0"/>
          </p:cNvCxnSpPr>
          <p:nvPr/>
        </p:nvCxnSpPr>
        <p:spPr>
          <a:xfrm flipH="1">
            <a:off x="2154834"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直線矢印コネクタ 72"/>
          <p:cNvCxnSpPr>
            <a:stCxn id="5" idx="2"/>
            <a:endCxn id="9" idx="0"/>
          </p:cNvCxnSpPr>
          <p:nvPr/>
        </p:nvCxnSpPr>
        <p:spPr>
          <a:xfrm flipH="1">
            <a:off x="235155" y="2945245"/>
            <a:ext cx="2905286"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直線矢印コネクタ 75"/>
          <p:cNvCxnSpPr>
            <a:stCxn id="4" idx="2"/>
            <a:endCxn id="13" idx="0"/>
          </p:cNvCxnSpPr>
          <p:nvPr/>
        </p:nvCxnSpPr>
        <p:spPr>
          <a:xfrm>
            <a:off x="1220762" y="2945245"/>
            <a:ext cx="6693109"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直線矢印コネクタ 79"/>
          <p:cNvCxnSpPr>
            <a:stCxn id="4" idx="2"/>
            <a:endCxn id="12" idx="0"/>
          </p:cNvCxnSpPr>
          <p:nvPr/>
        </p:nvCxnSpPr>
        <p:spPr>
          <a:xfrm>
            <a:off x="1220762" y="2945245"/>
            <a:ext cx="4773430"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3" name="直線矢印コネクタ 82"/>
          <p:cNvCxnSpPr>
            <a:stCxn id="4" idx="2"/>
            <a:endCxn id="11" idx="0"/>
          </p:cNvCxnSpPr>
          <p:nvPr/>
        </p:nvCxnSpPr>
        <p:spPr>
          <a:xfrm>
            <a:off x="1220762" y="2945245"/>
            <a:ext cx="2853751" cy="1351611"/>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6" name="直線矢印コネクタ 85"/>
          <p:cNvCxnSpPr>
            <a:stCxn id="4" idx="2"/>
            <a:endCxn id="10" idx="0"/>
          </p:cNvCxnSpPr>
          <p:nvPr/>
        </p:nvCxnSpPr>
        <p:spPr>
          <a:xfrm>
            <a:off x="1220762" y="2945245"/>
            <a:ext cx="934072"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cxnSp>
        <p:nvCxnSpPr>
          <p:cNvPr id="89" name="直線矢印コネクタ 88"/>
          <p:cNvCxnSpPr>
            <a:stCxn id="4" idx="2"/>
            <a:endCxn id="9" idx="0"/>
          </p:cNvCxnSpPr>
          <p:nvPr/>
        </p:nvCxnSpPr>
        <p:spPr>
          <a:xfrm flipH="1">
            <a:off x="235155" y="2945245"/>
            <a:ext cx="985607" cy="1351612"/>
          </a:xfrm>
          <a:prstGeom prst="straightConnector1">
            <a:avLst/>
          </a:prstGeom>
          <a:ln w="12700">
            <a:headEnd type="none"/>
            <a:tailEnd type="none"/>
          </a:ln>
        </p:spPr>
        <p:style>
          <a:lnRef idx="1">
            <a:schemeClr val="accent1"/>
          </a:lnRef>
          <a:fillRef idx="0">
            <a:schemeClr val="accent1"/>
          </a:fillRef>
          <a:effectRef idx="0">
            <a:schemeClr val="accent1"/>
          </a:effectRef>
          <a:fontRef idx="minor">
            <a:schemeClr val="tx1"/>
          </a:fontRef>
        </p:style>
      </p:cxnSp>
      <p:sp>
        <p:nvSpPr>
          <p:cNvPr id="16" name="テキスト ボックス 15"/>
          <p:cNvSpPr txBox="1"/>
          <p:nvPr/>
        </p:nvSpPr>
        <p:spPr>
          <a:xfrm>
            <a:off x="2154833" y="3032478"/>
            <a:ext cx="5080237" cy="1107996"/>
          </a:xfrm>
          <a:prstGeom prst="rect">
            <a:avLst/>
          </a:prstGeom>
          <a:noFill/>
        </p:spPr>
        <p:txBody>
          <a:bodyPr wrap="none" rtlCol="0">
            <a:spAutoFit/>
          </a:bodyPr>
          <a:lstStyle/>
          <a:p>
            <a:r>
              <a:rPr kumimoji="1" lang="en-US" altLang="ja-JP" sz="6600" b="1" dirty="0" smtClean="0">
                <a:solidFill>
                  <a:srgbClr val="FF0000"/>
                </a:solidFill>
              </a:rPr>
              <a:t>Interoperate</a:t>
            </a:r>
            <a:endParaRPr kumimoji="1" lang="ja-JP" altLang="en-US" sz="6600" b="1" dirty="0">
              <a:solidFill>
                <a:srgbClr val="FF0000"/>
              </a:solidFill>
            </a:endParaRPr>
          </a:p>
        </p:txBody>
      </p:sp>
      <p:sp>
        <p:nvSpPr>
          <p:cNvPr id="42" name="テキスト ボックス 41"/>
          <p:cNvSpPr txBox="1"/>
          <p:nvPr/>
        </p:nvSpPr>
        <p:spPr>
          <a:xfrm>
            <a:off x="448768" y="360398"/>
            <a:ext cx="710963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バイナリベクトルタイルでオープンイノベーションを目指す</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4" name="テキスト ボックス 43"/>
          <p:cNvSpPr txBox="1"/>
          <p:nvPr/>
        </p:nvSpPr>
        <p:spPr>
          <a:xfrm>
            <a:off x="7175928" y="1057141"/>
            <a:ext cx="1723549"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様々なデータ</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5" name="テキスト ボックス 44"/>
          <p:cNvSpPr txBox="1"/>
          <p:nvPr/>
        </p:nvSpPr>
        <p:spPr>
          <a:xfrm>
            <a:off x="6457950" y="5896399"/>
            <a:ext cx="2492990"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様々なソフトウェア</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47" name="テキスト ボックス 46"/>
          <p:cNvSpPr txBox="1"/>
          <p:nvPr/>
        </p:nvSpPr>
        <p:spPr>
          <a:xfrm>
            <a:off x="7132516" y="3568297"/>
            <a:ext cx="121058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相互運用</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21" name="サウンド 2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573641114"/>
      </p:ext>
    </p:extLst>
  </p:cSld>
  <p:clrMapOvr>
    <a:masterClrMapping/>
  </p:clrMapOvr>
  <p:transition advTm="13487">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5"/>
          <a:stretch>
            <a:fillRect/>
          </a:stretch>
        </p:blipFill>
        <p:spPr>
          <a:xfrm>
            <a:off x="0" y="1117162"/>
            <a:ext cx="9144000" cy="5728138"/>
          </a:xfrm>
          <a:prstGeom prst="rect">
            <a:avLst/>
          </a:prstGeom>
        </p:spPr>
      </p:pic>
      <p:sp>
        <p:nvSpPr>
          <p:cNvPr id="2" name="スライド番号プレースホルダー 1"/>
          <p:cNvSpPr>
            <a:spLocks noGrp="1"/>
          </p:cNvSpPr>
          <p:nvPr>
            <p:ph type="sldNum" sz="quarter" idx="12"/>
          </p:nvPr>
        </p:nvSpPr>
        <p:spPr>
          <a:xfrm>
            <a:off x="6965950" y="6480175"/>
            <a:ext cx="2057400" cy="365125"/>
          </a:xfrm>
        </p:spPr>
        <p:txBody>
          <a:bodyPr/>
          <a:lstStyle/>
          <a:p>
            <a:fld id="{D57F1E4F-1CFF-5643-939E-217C01CDF565}" type="slidenum">
              <a:rPr lang="en-US" smtClean="0"/>
              <a:pPr/>
              <a:t>48</a:t>
            </a:fld>
            <a:endParaRPr lang="en-US" dirty="0"/>
          </a:p>
        </p:txBody>
      </p:sp>
      <p:pic>
        <p:nvPicPr>
          <p:cNvPr id="3" name="図 2"/>
          <p:cNvPicPr>
            <a:picLocks noChangeAspect="1"/>
          </p:cNvPicPr>
          <p:nvPr/>
        </p:nvPicPr>
        <p:blipFill>
          <a:blip r:embed="rId6"/>
          <a:stretch>
            <a:fillRect/>
          </a:stretch>
        </p:blipFill>
        <p:spPr>
          <a:xfrm>
            <a:off x="0" y="0"/>
            <a:ext cx="9144000" cy="1885267"/>
          </a:xfrm>
          <a:prstGeom prst="rect">
            <a:avLst/>
          </a:prstGeom>
        </p:spPr>
      </p:pic>
      <p:sp>
        <p:nvSpPr>
          <p:cNvPr id="5" name="テキスト ボックス 4"/>
          <p:cNvSpPr txBox="1"/>
          <p:nvPr/>
        </p:nvSpPr>
        <p:spPr>
          <a:xfrm>
            <a:off x="5143500" y="2073871"/>
            <a:ext cx="3956050" cy="923330"/>
          </a:xfrm>
          <a:prstGeom prst="rect">
            <a:avLst/>
          </a:prstGeom>
          <a:noFill/>
        </p:spPr>
        <p:txBody>
          <a:bodyPr wrap="square" rtlCol="0">
            <a:spAutoFit/>
          </a:bodyPr>
          <a:lstStyle/>
          <a:p>
            <a:r>
              <a:rPr kumimoji="1" lang="en-US" altLang="ja-JP" dirty="0" smtClean="0"/>
              <a:t>Tool to inspect the contents of binary vector tiles, to consider whether and how they can interoperate.</a:t>
            </a:r>
            <a:endParaRPr kumimoji="1" lang="ja-JP" altLang="en-US" dirty="0"/>
          </a:p>
        </p:txBody>
      </p:sp>
      <p:cxnSp>
        <p:nvCxnSpPr>
          <p:cNvPr id="7" name="直線コネクタ 6"/>
          <p:cNvCxnSpPr/>
          <p:nvPr/>
        </p:nvCxnSpPr>
        <p:spPr>
          <a:xfrm>
            <a:off x="203200" y="2374900"/>
            <a:ext cx="49403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線コネクタ 7"/>
          <p:cNvCxnSpPr/>
          <p:nvPr/>
        </p:nvCxnSpPr>
        <p:spPr>
          <a:xfrm>
            <a:off x="203200" y="3454400"/>
            <a:ext cx="7289800" cy="127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線コネクタ 10"/>
          <p:cNvCxnSpPr/>
          <p:nvPr/>
        </p:nvCxnSpPr>
        <p:spPr>
          <a:xfrm>
            <a:off x="203200" y="4102100"/>
            <a:ext cx="89408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直線コネクタ 12"/>
          <p:cNvCxnSpPr/>
          <p:nvPr/>
        </p:nvCxnSpPr>
        <p:spPr>
          <a:xfrm>
            <a:off x="203200" y="6388100"/>
            <a:ext cx="8432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テキスト ボックス 9"/>
          <p:cNvSpPr txBox="1"/>
          <p:nvPr/>
        </p:nvSpPr>
        <p:spPr>
          <a:xfrm>
            <a:off x="2808764" y="1423948"/>
            <a:ext cx="5570756" cy="707886"/>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バイナリベクトルタイルの相互運用が可能か</a:t>
            </a:r>
            <a:endParaRPr kumimoji="1" lang="en-US" altLang="ja-JP" sz="2000" dirty="0">
              <a:solidFill>
                <a:schemeClr val="bg1">
                  <a:lumMod val="50000"/>
                </a:schemeClr>
              </a:solidFill>
              <a:latin typeface="Klee Medium" charset="-128"/>
              <a:ea typeface="Klee Medium" charset="-128"/>
              <a:cs typeface="Klee Medium" charset="-128"/>
            </a:endParaRPr>
          </a:p>
          <a:p>
            <a:r>
              <a:rPr kumimoji="1" lang="ja-JP" altLang="en-US" sz="2000" dirty="0" smtClean="0">
                <a:solidFill>
                  <a:schemeClr val="bg1">
                    <a:lumMod val="50000"/>
                  </a:schemeClr>
                </a:solidFill>
                <a:latin typeface="Klee Medium" charset="-128"/>
                <a:ea typeface="Klee Medium" charset="-128"/>
                <a:cs typeface="Klee Medium" charset="-128"/>
              </a:rPr>
              <a:t>検討</a:t>
            </a:r>
            <a:r>
              <a:rPr kumimoji="1" lang="ja-JP" altLang="en-US" sz="2000" dirty="0" smtClean="0">
                <a:solidFill>
                  <a:schemeClr val="bg1">
                    <a:lumMod val="50000"/>
                  </a:schemeClr>
                </a:solidFill>
                <a:latin typeface="Klee Medium" charset="-128"/>
                <a:ea typeface="Klee Medium" charset="-128"/>
                <a:cs typeface="Klee Medium" charset="-128"/>
              </a:rPr>
              <a:t>する</a:t>
            </a:r>
            <a:r>
              <a:rPr kumimoji="1" lang="ja-JP" altLang="en-US" sz="2000" dirty="0" smtClean="0">
                <a:solidFill>
                  <a:schemeClr val="bg1">
                    <a:lumMod val="50000"/>
                  </a:schemeClr>
                </a:solidFill>
                <a:latin typeface="Klee Medium" charset="-128"/>
                <a:ea typeface="Klee Medium" charset="-128"/>
                <a:cs typeface="Klee Medium" charset="-128"/>
              </a:rPr>
              <a:t>ため、それらの内容を確認するツール</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2" name="サウンド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2101784293"/>
      </p:ext>
    </p:extLst>
  </p:cSld>
  <p:clrMapOvr>
    <a:masterClrMapping/>
  </p:clrMapOvr>
  <p:transition advTm="16074">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7"/>
            <a:ext cx="7886700" cy="954008"/>
          </a:xfrm>
        </p:spPr>
        <p:txBody>
          <a:bodyPr/>
          <a:lstStyle/>
          <a:p>
            <a:r>
              <a:rPr kumimoji="1" lang="en-US" altLang="ja-JP" dirty="0" smtClean="0"/>
              <a:t>Conclusion</a:t>
            </a:r>
            <a:endParaRPr kumimoji="1" lang="ja-JP" altLang="en-US" dirty="0"/>
          </a:p>
        </p:txBody>
      </p:sp>
      <p:sp>
        <p:nvSpPr>
          <p:cNvPr id="4" name="コンテンツ プレースホルダー 3"/>
          <p:cNvSpPr>
            <a:spLocks noGrp="1"/>
          </p:cNvSpPr>
          <p:nvPr>
            <p:ph idx="1"/>
          </p:nvPr>
        </p:nvSpPr>
        <p:spPr/>
        <p:txBody>
          <a:bodyPr/>
          <a:lstStyle/>
          <a:p>
            <a:r>
              <a:rPr lang="en-US" altLang="ja-JP" u="sng" dirty="0" smtClean="0">
                <a:solidFill>
                  <a:srgbClr val="FF0000"/>
                </a:solidFill>
              </a:rPr>
              <a:t>A b</a:t>
            </a:r>
            <a:r>
              <a:rPr kumimoji="1" lang="en-US" altLang="ja-JP" u="sng" dirty="0" smtClean="0">
                <a:solidFill>
                  <a:srgbClr val="FF0000"/>
                </a:solidFill>
              </a:rPr>
              <a:t>inary vector tile service and applications are implemented as needed.</a:t>
            </a:r>
          </a:p>
          <a:p>
            <a:endParaRPr lang="en-US" altLang="ja-JP" dirty="0"/>
          </a:p>
          <a:p>
            <a:endParaRPr lang="en-US" altLang="ja-JP" dirty="0" smtClean="0"/>
          </a:p>
          <a:p>
            <a:r>
              <a:rPr lang="en-US" altLang="ja-JP" dirty="0" smtClean="0"/>
              <a:t>I think it is important and possible to establish interoperability of binary vector tiles by careful research and design.</a:t>
            </a:r>
            <a:endParaRPr kumimoji="1" lang="ja-JP" altLang="en-US" dirty="0"/>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49</a:t>
            </a:fld>
            <a:endParaRPr lang="en-US" dirty="0"/>
          </a:p>
        </p:txBody>
      </p:sp>
      <p:sp>
        <p:nvSpPr>
          <p:cNvPr id="5" name="テキスト ボックス 4"/>
          <p:cNvSpPr txBox="1"/>
          <p:nvPr/>
        </p:nvSpPr>
        <p:spPr>
          <a:xfrm>
            <a:off x="628650" y="111882"/>
            <a:ext cx="697627"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結論</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6" name="テキスト ボックス 5"/>
          <p:cNvSpPr txBox="1"/>
          <p:nvPr/>
        </p:nvSpPr>
        <p:spPr>
          <a:xfrm>
            <a:off x="847551" y="1425515"/>
            <a:ext cx="8392041" cy="400110"/>
          </a:xfrm>
          <a:prstGeom prst="rect">
            <a:avLst/>
          </a:prstGeom>
          <a:noFill/>
        </p:spPr>
        <p:txBody>
          <a:bodyPr wrap="none" rtlCol="0">
            <a:spAutoFit/>
          </a:bodyPr>
          <a:lstStyle/>
          <a:p>
            <a:r>
              <a:rPr kumimoji="1" lang="ja-JP" altLang="en-US" sz="2000" u="sng" dirty="0" smtClean="0">
                <a:solidFill>
                  <a:srgbClr val="FF0000"/>
                </a:solidFill>
                <a:latin typeface="Klee Medium" charset="-128"/>
                <a:ea typeface="Klee Medium" charset="-128"/>
                <a:cs typeface="Klee Medium" charset="-128"/>
              </a:rPr>
              <a:t>必要に応じ、バイナリベクトルタイルのサービスとアプリを実装した。</a:t>
            </a:r>
            <a:endParaRPr kumimoji="1" lang="ja-JP" altLang="en-US" sz="2000" u="sng" dirty="0">
              <a:solidFill>
                <a:srgbClr val="FF0000"/>
              </a:solidFill>
              <a:latin typeface="Klee Medium" charset="-128"/>
              <a:ea typeface="Klee Medium" charset="-128"/>
              <a:cs typeface="Klee Medium" charset="-128"/>
            </a:endParaRPr>
          </a:p>
        </p:txBody>
      </p:sp>
      <p:sp>
        <p:nvSpPr>
          <p:cNvPr id="7" name="テキスト ボックス 6"/>
          <p:cNvSpPr txBox="1"/>
          <p:nvPr/>
        </p:nvSpPr>
        <p:spPr>
          <a:xfrm>
            <a:off x="847551" y="3029159"/>
            <a:ext cx="7622600" cy="707886"/>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バイナリベクトルタイルが相互運用可能になるように、注意深く</a:t>
            </a:r>
            <a:endParaRPr kumimoji="1" lang="en-US" altLang="ja-JP" sz="2000" dirty="0" smtClean="0">
              <a:solidFill>
                <a:schemeClr val="bg1">
                  <a:lumMod val="50000"/>
                </a:schemeClr>
              </a:solidFill>
              <a:latin typeface="Klee Medium" charset="-128"/>
              <a:ea typeface="Klee Medium" charset="-128"/>
              <a:cs typeface="Klee Medium" charset="-128"/>
            </a:endParaRPr>
          </a:p>
          <a:p>
            <a:r>
              <a:rPr kumimoji="1" lang="ja-JP" altLang="en-US" sz="2000" dirty="0" smtClean="0">
                <a:solidFill>
                  <a:schemeClr val="bg1">
                    <a:lumMod val="50000"/>
                  </a:schemeClr>
                </a:solidFill>
                <a:latin typeface="Klee Medium" charset="-128"/>
                <a:ea typeface="Klee Medium" charset="-128"/>
                <a:cs typeface="Klee Medium" charset="-128"/>
              </a:rPr>
              <a:t>調査を設計を進めていきたい。</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0" name="サウンド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815541828"/>
      </p:ext>
    </p:extLst>
  </p:cSld>
  <p:clrMapOvr>
    <a:masterClrMapping/>
  </p:clrMapOvr>
  <p:transition advTm="14961">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Background and motivation</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en-US" altLang="ja-JP" dirty="0" smtClean="0">
                <a:solidFill>
                  <a:srgbClr val="00B050"/>
                </a:solidFill>
              </a:rPr>
              <a:t>Background</a:t>
            </a:r>
          </a:p>
          <a:p>
            <a:r>
              <a:rPr lang="en-US" altLang="ja-JP" dirty="0" smtClean="0"/>
              <a:t>Global Mapping Project was concluded in the end of March 2017.</a:t>
            </a:r>
          </a:p>
          <a:p>
            <a:pPr marL="0" indent="0">
              <a:buNone/>
            </a:pPr>
            <a:r>
              <a:rPr kumimoji="1" lang="en-US" altLang="ja-JP" u="sng" dirty="0" smtClean="0">
                <a:solidFill>
                  <a:srgbClr val="00B050"/>
                </a:solidFill>
              </a:rPr>
              <a:t>Motivation</a:t>
            </a:r>
          </a:p>
          <a:p>
            <a:r>
              <a:rPr lang="en-US" altLang="ja-JP" u="sng" dirty="0" smtClean="0"/>
              <a:t>GSI needed to keep Global Map data available on the Internet without running cost.</a:t>
            </a:r>
          </a:p>
          <a:p>
            <a:pPr lvl="1"/>
            <a:r>
              <a:rPr lang="en-US" altLang="ja-JP" dirty="0" smtClean="0"/>
              <a:t>No server-side</a:t>
            </a:r>
          </a:p>
          <a:p>
            <a:pPr lvl="1"/>
            <a:r>
              <a:rPr lang="en-US" altLang="ja-JP" dirty="0" smtClean="0"/>
              <a:t>No owned server at all </a:t>
            </a:r>
            <a:r>
              <a:rPr lang="mr-IN" altLang="ja-JP" dirty="0" smtClean="0"/>
              <a:t>–</a:t>
            </a:r>
            <a:r>
              <a:rPr lang="en-US" altLang="ja-JP" dirty="0" smtClean="0"/>
              <a:t> maximal use of external service</a:t>
            </a:r>
          </a:p>
        </p:txBody>
      </p:sp>
      <p:sp>
        <p:nvSpPr>
          <p:cNvPr id="4" name="スライド番号プレースホルダー 3"/>
          <p:cNvSpPr>
            <a:spLocks noGrp="1"/>
          </p:cNvSpPr>
          <p:nvPr>
            <p:ph type="sldNum" sz="quarter" idx="12"/>
          </p:nvPr>
        </p:nvSpPr>
        <p:spPr/>
        <p:txBody>
          <a:bodyPr/>
          <a:lstStyle/>
          <a:p>
            <a:fld id="{D57F1E4F-1CFF-5643-939E-217C01CDF565}" type="slidenum">
              <a:rPr lang="en-US" smtClean="0"/>
              <a:pPr/>
              <a:t>5</a:t>
            </a:fld>
            <a:endParaRPr lang="en-US" dirty="0"/>
          </a:p>
        </p:txBody>
      </p:sp>
      <p:sp>
        <p:nvSpPr>
          <p:cNvPr id="5" name="テキスト ボックス 4"/>
          <p:cNvSpPr txBox="1"/>
          <p:nvPr/>
        </p:nvSpPr>
        <p:spPr>
          <a:xfrm>
            <a:off x="4086205" y="1836703"/>
            <a:ext cx="5057795"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地球地図プロジェクトは</a:t>
            </a:r>
            <a:r>
              <a:rPr kumimoji="1" lang="en-US" altLang="ja-JP" sz="2000" dirty="0" smtClean="0">
                <a:solidFill>
                  <a:schemeClr val="bg1">
                    <a:lumMod val="50000"/>
                  </a:schemeClr>
                </a:solidFill>
                <a:latin typeface="Klee Medium" charset="-128"/>
                <a:ea typeface="Klee Medium" charset="-128"/>
                <a:cs typeface="Klee Medium" charset="-128"/>
              </a:rPr>
              <a:t>2017</a:t>
            </a:r>
            <a:r>
              <a:rPr kumimoji="1" lang="ja-JP" altLang="en-US" sz="2000" dirty="0" smtClean="0">
                <a:solidFill>
                  <a:schemeClr val="bg1">
                    <a:lumMod val="50000"/>
                  </a:schemeClr>
                </a:solidFill>
                <a:latin typeface="Klee Medium" charset="-128"/>
                <a:ea typeface="Klee Medium" charset="-128"/>
                <a:cs typeface="Klee Medium" charset="-128"/>
              </a:rPr>
              <a:t>年</a:t>
            </a:r>
            <a:r>
              <a:rPr kumimoji="1" lang="en-US" altLang="ja-JP" sz="2000" dirty="0" smtClean="0">
                <a:solidFill>
                  <a:schemeClr val="bg1">
                    <a:lumMod val="50000"/>
                  </a:schemeClr>
                </a:solidFill>
                <a:latin typeface="Klee Medium" charset="-128"/>
                <a:ea typeface="Klee Medium" charset="-128"/>
                <a:cs typeface="Klee Medium" charset="-128"/>
              </a:rPr>
              <a:t>3</a:t>
            </a:r>
            <a:r>
              <a:rPr kumimoji="1" lang="ja-JP" altLang="en-US" sz="2000" dirty="0" smtClean="0">
                <a:solidFill>
                  <a:schemeClr val="bg1">
                    <a:lumMod val="50000"/>
                  </a:schemeClr>
                </a:solidFill>
                <a:latin typeface="Klee Medium" charset="-128"/>
                <a:ea typeface="Klee Medium" charset="-128"/>
                <a:cs typeface="Klee Medium" charset="-128"/>
              </a:rPr>
              <a:t>月で終了</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6" name="テキスト ボックス 5"/>
          <p:cNvSpPr txBox="1"/>
          <p:nvPr/>
        </p:nvSpPr>
        <p:spPr>
          <a:xfrm>
            <a:off x="4100473" y="3018131"/>
            <a:ext cx="5057795" cy="707886"/>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国土地理院が運用コストゼロで地球地図を</a:t>
            </a:r>
            <a:endParaRPr kumimoji="1" lang="en-US" altLang="ja-JP" sz="2000" dirty="0" smtClean="0">
              <a:solidFill>
                <a:schemeClr val="bg1">
                  <a:lumMod val="50000"/>
                </a:schemeClr>
              </a:solidFill>
              <a:latin typeface="Klee Medium" charset="-128"/>
              <a:ea typeface="Klee Medium" charset="-128"/>
              <a:cs typeface="Klee Medium" charset="-128"/>
            </a:endParaRPr>
          </a:p>
          <a:p>
            <a:r>
              <a:rPr kumimoji="1" lang="ja-JP" altLang="en-US" sz="2000" dirty="0" smtClean="0">
                <a:solidFill>
                  <a:schemeClr val="bg1">
                    <a:lumMod val="50000"/>
                  </a:schemeClr>
                </a:solidFill>
                <a:latin typeface="Klee Medium" charset="-128"/>
                <a:ea typeface="Klee Medium" charset="-128"/>
                <a:cs typeface="Klee Medium" charset="-128"/>
              </a:rPr>
              <a:t>ウェブ上に確保する必要が発生</a:t>
            </a:r>
            <a:endParaRPr kumimoji="1" lang="en-US" altLang="ja-JP" sz="2000" dirty="0" smtClean="0">
              <a:solidFill>
                <a:schemeClr val="bg1">
                  <a:lumMod val="50000"/>
                </a:schemeClr>
              </a:solidFill>
              <a:latin typeface="Klee Medium" charset="-128"/>
              <a:ea typeface="Klee Medium" charset="-128"/>
              <a:cs typeface="Klee Medium" charset="-128"/>
            </a:endParaRPr>
          </a:p>
        </p:txBody>
      </p:sp>
      <p:sp>
        <p:nvSpPr>
          <p:cNvPr id="7" name="テキスト ボックス 6"/>
          <p:cNvSpPr txBox="1"/>
          <p:nvPr/>
        </p:nvSpPr>
        <p:spPr>
          <a:xfrm>
            <a:off x="1138989" y="5761254"/>
            <a:ext cx="6340197"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サーバを一切持たず、外部のサービスを最大限に利用</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8" name="テキスト ボックス 7"/>
          <p:cNvSpPr txBox="1"/>
          <p:nvPr/>
        </p:nvSpPr>
        <p:spPr>
          <a:xfrm>
            <a:off x="748571" y="235528"/>
            <a:ext cx="146706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背景と動機</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5" name="サウンド 1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855224545"/>
      </p:ext>
    </p:extLst>
  </p:cSld>
  <p:clrMapOvr>
    <a:masterClrMapping/>
  </p:clrMapOvr>
  <p:transition advTm="2281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7"/>
            <a:ext cx="7886700" cy="954008"/>
          </a:xfrm>
        </p:spPr>
        <p:txBody>
          <a:bodyPr/>
          <a:lstStyle/>
          <a:p>
            <a:r>
              <a:rPr kumimoji="1" lang="en-US" altLang="ja-JP" dirty="0" smtClean="0"/>
              <a:t>Conclusion</a:t>
            </a:r>
            <a:endParaRPr kumimoji="1" lang="ja-JP" altLang="en-US" dirty="0"/>
          </a:p>
        </p:txBody>
      </p:sp>
      <p:sp>
        <p:nvSpPr>
          <p:cNvPr id="4" name="コンテンツ プレースホルダー 3"/>
          <p:cNvSpPr>
            <a:spLocks noGrp="1"/>
          </p:cNvSpPr>
          <p:nvPr>
            <p:ph idx="1"/>
          </p:nvPr>
        </p:nvSpPr>
        <p:spPr/>
        <p:txBody>
          <a:bodyPr/>
          <a:lstStyle/>
          <a:p>
            <a:r>
              <a:rPr lang="en-US" altLang="ja-JP" dirty="0" smtClean="0"/>
              <a:t>A b</a:t>
            </a:r>
            <a:r>
              <a:rPr kumimoji="1" lang="en-US" altLang="ja-JP" dirty="0" smtClean="0"/>
              <a:t>inary vector tile service and applications are implemented as needed.</a:t>
            </a:r>
          </a:p>
          <a:p>
            <a:endParaRPr lang="en-US" altLang="ja-JP" dirty="0"/>
          </a:p>
          <a:p>
            <a:endParaRPr lang="en-US" altLang="ja-JP" dirty="0" smtClean="0"/>
          </a:p>
          <a:p>
            <a:r>
              <a:rPr lang="en-US" altLang="ja-JP" u="sng" dirty="0" smtClean="0">
                <a:solidFill>
                  <a:srgbClr val="FF0000"/>
                </a:solidFill>
              </a:rPr>
              <a:t>I think it is important and possible to establish interoperability of binary vector tiles by careful research and design.</a:t>
            </a:r>
            <a:endParaRPr kumimoji="1" lang="ja-JP" altLang="en-US" u="sng" dirty="0">
              <a:solidFill>
                <a:srgbClr val="FF0000"/>
              </a:solidFill>
            </a:endParaRPr>
          </a:p>
        </p:txBody>
      </p:sp>
      <p:sp>
        <p:nvSpPr>
          <p:cNvPr id="3" name="スライド番号プレースホルダー 2"/>
          <p:cNvSpPr>
            <a:spLocks noGrp="1"/>
          </p:cNvSpPr>
          <p:nvPr>
            <p:ph type="sldNum" sz="quarter" idx="12"/>
          </p:nvPr>
        </p:nvSpPr>
        <p:spPr/>
        <p:txBody>
          <a:bodyPr/>
          <a:lstStyle/>
          <a:p>
            <a:fld id="{D57F1E4F-1CFF-5643-939E-217C01CDF565}" type="slidenum">
              <a:rPr lang="en-US" smtClean="0"/>
              <a:pPr/>
              <a:t>50</a:t>
            </a:fld>
            <a:endParaRPr lang="en-US" dirty="0"/>
          </a:p>
        </p:txBody>
      </p:sp>
      <p:sp>
        <p:nvSpPr>
          <p:cNvPr id="5" name="テキスト ボックス 4"/>
          <p:cNvSpPr txBox="1"/>
          <p:nvPr/>
        </p:nvSpPr>
        <p:spPr>
          <a:xfrm>
            <a:off x="628650" y="111882"/>
            <a:ext cx="697627"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結論</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6" name="テキスト ボックス 5"/>
          <p:cNvSpPr txBox="1"/>
          <p:nvPr/>
        </p:nvSpPr>
        <p:spPr>
          <a:xfrm>
            <a:off x="847551" y="1425515"/>
            <a:ext cx="8392041"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必要に応じ、バイナリベクトルタイルのサービスとアプリを実装した。</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7" name="テキスト ボックス 6"/>
          <p:cNvSpPr txBox="1"/>
          <p:nvPr/>
        </p:nvSpPr>
        <p:spPr>
          <a:xfrm>
            <a:off x="847551" y="3029159"/>
            <a:ext cx="7622600" cy="707886"/>
          </a:xfrm>
          <a:prstGeom prst="rect">
            <a:avLst/>
          </a:prstGeom>
          <a:noFill/>
        </p:spPr>
        <p:txBody>
          <a:bodyPr wrap="none" rtlCol="0">
            <a:spAutoFit/>
          </a:bodyPr>
          <a:lstStyle/>
          <a:p>
            <a:r>
              <a:rPr kumimoji="1" lang="ja-JP" altLang="en-US" sz="2000" u="sng" dirty="0" smtClean="0">
                <a:solidFill>
                  <a:srgbClr val="FF0000"/>
                </a:solidFill>
                <a:latin typeface="Klee Medium" charset="-128"/>
                <a:ea typeface="Klee Medium" charset="-128"/>
                <a:cs typeface="Klee Medium" charset="-128"/>
              </a:rPr>
              <a:t>バイナリベクトルタイルが相互運用可能になるように、注意深く</a:t>
            </a:r>
            <a:endParaRPr kumimoji="1" lang="en-US" altLang="ja-JP" sz="2000" u="sng" dirty="0" smtClean="0">
              <a:solidFill>
                <a:srgbClr val="FF0000"/>
              </a:solidFill>
              <a:latin typeface="Klee Medium" charset="-128"/>
              <a:ea typeface="Klee Medium" charset="-128"/>
              <a:cs typeface="Klee Medium" charset="-128"/>
            </a:endParaRPr>
          </a:p>
          <a:p>
            <a:r>
              <a:rPr kumimoji="1" lang="ja-JP" altLang="en-US" sz="2000" u="sng" dirty="0" smtClean="0">
                <a:solidFill>
                  <a:srgbClr val="FF0000"/>
                </a:solidFill>
                <a:latin typeface="Klee Medium" charset="-128"/>
                <a:ea typeface="Klee Medium" charset="-128"/>
                <a:cs typeface="Klee Medium" charset="-128"/>
              </a:rPr>
              <a:t>調査を設計を進めていきたい。</a:t>
            </a:r>
            <a:endParaRPr kumimoji="1" lang="ja-JP" altLang="en-US" sz="2000" u="sng" dirty="0">
              <a:solidFill>
                <a:srgbClr val="FF0000"/>
              </a:solidFill>
              <a:latin typeface="Klee Medium" charset="-128"/>
              <a:ea typeface="Klee Medium" charset="-128"/>
              <a:cs typeface="Klee Medium" charset="-128"/>
            </a:endParaRPr>
          </a:p>
        </p:txBody>
      </p:sp>
      <p:pic>
        <p:nvPicPr>
          <p:cNvPr id="10" name="サウンド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524630095"/>
      </p:ext>
    </p:extLst>
  </p:cSld>
  <p:clrMapOvr>
    <a:masterClrMapping/>
  </p:clrMapOvr>
  <p:transition advTm="13843">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79882" y="305163"/>
            <a:ext cx="8964118" cy="789117"/>
          </a:xfrm>
        </p:spPr>
        <p:txBody>
          <a:bodyPr>
            <a:normAutofit fontScale="90000"/>
          </a:bodyPr>
          <a:lstStyle/>
          <a:p>
            <a:r>
              <a:rPr lang="en-US" altLang="ja-JP" sz="2800" dirty="0"/>
              <a:t>If you have questions: </a:t>
            </a:r>
            <a:r>
              <a:rPr lang="en-US" altLang="ja-JP" sz="2800" dirty="0">
                <a:solidFill>
                  <a:srgbClr val="0070C0"/>
                </a:solidFill>
              </a:rPr>
              <a:t>https://</a:t>
            </a:r>
            <a:r>
              <a:rPr lang="en-US" altLang="ja-JP" sz="2800" dirty="0" err="1">
                <a:solidFill>
                  <a:srgbClr val="0070C0"/>
                </a:solidFill>
              </a:rPr>
              <a:t>github.com</a:t>
            </a:r>
            <a:r>
              <a:rPr lang="en-US" altLang="ja-JP" sz="2800" dirty="0">
                <a:solidFill>
                  <a:srgbClr val="0070C0"/>
                </a:solidFill>
              </a:rPr>
              <a:t>/</a:t>
            </a:r>
            <a:r>
              <a:rPr lang="en-US" altLang="ja-JP" sz="2800" dirty="0" err="1">
                <a:solidFill>
                  <a:srgbClr val="0070C0"/>
                </a:solidFill>
              </a:rPr>
              <a:t>hfu</a:t>
            </a:r>
            <a:r>
              <a:rPr lang="en-US" altLang="ja-JP" sz="2800" dirty="0">
                <a:solidFill>
                  <a:srgbClr val="0070C0"/>
                </a:solidFill>
              </a:rPr>
              <a:t>/ccpn7/issues</a:t>
            </a:r>
            <a:endParaRPr kumimoji="1" lang="ja-JP" altLang="en-US" sz="2800" dirty="0">
              <a:solidFill>
                <a:srgbClr val="0070C0"/>
              </a:solidFill>
            </a:endParaRPr>
          </a:p>
        </p:txBody>
      </p:sp>
      <p:pic>
        <p:nvPicPr>
          <p:cNvPr id="4" name="図 3"/>
          <p:cNvPicPr>
            <a:picLocks noChangeAspect="1"/>
          </p:cNvPicPr>
          <p:nvPr/>
        </p:nvPicPr>
        <p:blipFill>
          <a:blip r:embed="rId5"/>
          <a:stretch>
            <a:fillRect/>
          </a:stretch>
        </p:blipFill>
        <p:spPr>
          <a:xfrm>
            <a:off x="0" y="971680"/>
            <a:ext cx="9144000" cy="5625667"/>
          </a:xfrm>
          <a:prstGeom prst="rect">
            <a:avLst/>
          </a:prstGeom>
        </p:spPr>
      </p:pic>
      <p:sp>
        <p:nvSpPr>
          <p:cNvPr id="3" name="スライド番号プレースホルダー 2"/>
          <p:cNvSpPr>
            <a:spLocks noGrp="1"/>
          </p:cNvSpPr>
          <p:nvPr>
            <p:ph type="sldNum" sz="quarter" idx="12"/>
          </p:nvPr>
        </p:nvSpPr>
        <p:spPr>
          <a:xfrm>
            <a:off x="6937636" y="6414785"/>
            <a:ext cx="2057400" cy="365125"/>
          </a:xfrm>
        </p:spPr>
        <p:txBody>
          <a:bodyPr/>
          <a:lstStyle/>
          <a:p>
            <a:fld id="{D57F1E4F-1CFF-5643-939E-217C01CDF565}" type="slidenum">
              <a:rPr lang="en-US" smtClean="0"/>
              <a:pPr/>
              <a:t>51</a:t>
            </a:fld>
            <a:endParaRPr lang="en-US" dirty="0"/>
          </a:p>
        </p:txBody>
      </p:sp>
      <p:sp>
        <p:nvSpPr>
          <p:cNvPr id="5" name="テキスト ボックス 4"/>
          <p:cNvSpPr txBox="1"/>
          <p:nvPr/>
        </p:nvSpPr>
        <p:spPr>
          <a:xfrm>
            <a:off x="179882" y="105108"/>
            <a:ext cx="121058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ご質問は</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8" name="サウンド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682637025"/>
      </p:ext>
    </p:extLst>
  </p:cSld>
  <p:clrMapOvr>
    <a:masterClrMapping/>
  </p:clrMapOvr>
  <p:transition advTm="30394">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Background and motivation</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en-US" altLang="ja-JP" dirty="0" smtClean="0">
                <a:solidFill>
                  <a:srgbClr val="00B050"/>
                </a:solidFill>
              </a:rPr>
              <a:t>Background</a:t>
            </a:r>
          </a:p>
          <a:p>
            <a:r>
              <a:rPr lang="en-US" altLang="ja-JP" dirty="0" smtClean="0"/>
              <a:t>Global Mapping Project was concluded in the end of March 2017.</a:t>
            </a:r>
          </a:p>
          <a:p>
            <a:pPr marL="0" indent="0">
              <a:buNone/>
            </a:pPr>
            <a:r>
              <a:rPr kumimoji="1" lang="en-US" altLang="ja-JP" dirty="0" smtClean="0">
                <a:solidFill>
                  <a:srgbClr val="00B050"/>
                </a:solidFill>
              </a:rPr>
              <a:t>Motivation</a:t>
            </a:r>
          </a:p>
          <a:p>
            <a:r>
              <a:rPr lang="en-US" altLang="ja-JP" dirty="0" smtClean="0"/>
              <a:t>GSI needed to keep Global Map data available on the Internet without running cost.</a:t>
            </a:r>
          </a:p>
          <a:p>
            <a:pPr lvl="1"/>
            <a:r>
              <a:rPr lang="en-US" altLang="ja-JP" u="sng" dirty="0" smtClean="0"/>
              <a:t>No server-side</a:t>
            </a:r>
          </a:p>
          <a:p>
            <a:pPr lvl="1"/>
            <a:r>
              <a:rPr lang="en-US" altLang="ja-JP" u="sng" dirty="0" smtClean="0"/>
              <a:t>No owned server at all </a:t>
            </a:r>
            <a:r>
              <a:rPr lang="mr-IN" altLang="ja-JP" u="sng" dirty="0" smtClean="0"/>
              <a:t>–</a:t>
            </a:r>
            <a:r>
              <a:rPr lang="en-US" altLang="ja-JP" u="sng" dirty="0" smtClean="0"/>
              <a:t> maximal use of external service</a:t>
            </a:r>
          </a:p>
        </p:txBody>
      </p:sp>
      <p:sp>
        <p:nvSpPr>
          <p:cNvPr id="4" name="スライド番号プレースホルダー 3"/>
          <p:cNvSpPr>
            <a:spLocks noGrp="1"/>
          </p:cNvSpPr>
          <p:nvPr>
            <p:ph type="sldNum" sz="quarter" idx="12"/>
          </p:nvPr>
        </p:nvSpPr>
        <p:spPr/>
        <p:txBody>
          <a:bodyPr/>
          <a:lstStyle/>
          <a:p>
            <a:fld id="{D57F1E4F-1CFF-5643-939E-217C01CDF565}" type="slidenum">
              <a:rPr lang="en-US" smtClean="0"/>
              <a:pPr/>
              <a:t>6</a:t>
            </a:fld>
            <a:endParaRPr lang="en-US" dirty="0"/>
          </a:p>
        </p:txBody>
      </p:sp>
      <p:sp>
        <p:nvSpPr>
          <p:cNvPr id="5" name="テキスト ボックス 4"/>
          <p:cNvSpPr txBox="1"/>
          <p:nvPr/>
        </p:nvSpPr>
        <p:spPr>
          <a:xfrm>
            <a:off x="4086205" y="1836703"/>
            <a:ext cx="5057795"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地球地図プロジェクトは</a:t>
            </a:r>
            <a:r>
              <a:rPr kumimoji="1" lang="en-US" altLang="ja-JP" sz="2000" dirty="0" smtClean="0">
                <a:solidFill>
                  <a:schemeClr val="bg1">
                    <a:lumMod val="50000"/>
                  </a:schemeClr>
                </a:solidFill>
                <a:latin typeface="Klee Medium" charset="-128"/>
                <a:ea typeface="Klee Medium" charset="-128"/>
                <a:cs typeface="Klee Medium" charset="-128"/>
              </a:rPr>
              <a:t>2017</a:t>
            </a:r>
            <a:r>
              <a:rPr kumimoji="1" lang="ja-JP" altLang="en-US" sz="2000" dirty="0" smtClean="0">
                <a:solidFill>
                  <a:schemeClr val="bg1">
                    <a:lumMod val="50000"/>
                  </a:schemeClr>
                </a:solidFill>
                <a:latin typeface="Klee Medium" charset="-128"/>
                <a:ea typeface="Klee Medium" charset="-128"/>
                <a:cs typeface="Klee Medium" charset="-128"/>
              </a:rPr>
              <a:t>年</a:t>
            </a:r>
            <a:r>
              <a:rPr kumimoji="1" lang="en-US" altLang="ja-JP" sz="2000" dirty="0" smtClean="0">
                <a:solidFill>
                  <a:schemeClr val="bg1">
                    <a:lumMod val="50000"/>
                  </a:schemeClr>
                </a:solidFill>
                <a:latin typeface="Klee Medium" charset="-128"/>
                <a:ea typeface="Klee Medium" charset="-128"/>
                <a:cs typeface="Klee Medium" charset="-128"/>
              </a:rPr>
              <a:t>3</a:t>
            </a:r>
            <a:r>
              <a:rPr kumimoji="1" lang="ja-JP" altLang="en-US" sz="2000" dirty="0" smtClean="0">
                <a:solidFill>
                  <a:schemeClr val="bg1">
                    <a:lumMod val="50000"/>
                  </a:schemeClr>
                </a:solidFill>
                <a:latin typeface="Klee Medium" charset="-128"/>
                <a:ea typeface="Klee Medium" charset="-128"/>
                <a:cs typeface="Klee Medium" charset="-128"/>
              </a:rPr>
              <a:t>月で終了</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6" name="テキスト ボックス 5"/>
          <p:cNvSpPr txBox="1"/>
          <p:nvPr/>
        </p:nvSpPr>
        <p:spPr>
          <a:xfrm>
            <a:off x="4100473" y="3018131"/>
            <a:ext cx="5057795" cy="707886"/>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国土地理院が運用コストゼロで地球地図を</a:t>
            </a:r>
            <a:endParaRPr kumimoji="1" lang="en-US" altLang="ja-JP" sz="2000" dirty="0" smtClean="0">
              <a:solidFill>
                <a:schemeClr val="bg1">
                  <a:lumMod val="50000"/>
                </a:schemeClr>
              </a:solidFill>
              <a:latin typeface="Klee Medium" charset="-128"/>
              <a:ea typeface="Klee Medium" charset="-128"/>
              <a:cs typeface="Klee Medium" charset="-128"/>
            </a:endParaRPr>
          </a:p>
          <a:p>
            <a:r>
              <a:rPr kumimoji="1" lang="ja-JP" altLang="en-US" sz="2000" dirty="0" smtClean="0">
                <a:solidFill>
                  <a:schemeClr val="bg1">
                    <a:lumMod val="50000"/>
                  </a:schemeClr>
                </a:solidFill>
                <a:latin typeface="Klee Medium" charset="-128"/>
                <a:ea typeface="Klee Medium" charset="-128"/>
                <a:cs typeface="Klee Medium" charset="-128"/>
              </a:rPr>
              <a:t>ウェブ上に確保する必要が発生</a:t>
            </a:r>
            <a:endParaRPr kumimoji="1" lang="en-US" altLang="ja-JP" sz="2000" dirty="0" smtClean="0">
              <a:solidFill>
                <a:schemeClr val="bg1">
                  <a:lumMod val="50000"/>
                </a:schemeClr>
              </a:solidFill>
              <a:latin typeface="Klee Medium" charset="-128"/>
              <a:ea typeface="Klee Medium" charset="-128"/>
              <a:cs typeface="Klee Medium" charset="-128"/>
            </a:endParaRPr>
          </a:p>
        </p:txBody>
      </p:sp>
      <p:sp>
        <p:nvSpPr>
          <p:cNvPr id="7" name="テキスト ボックス 6"/>
          <p:cNvSpPr txBox="1"/>
          <p:nvPr/>
        </p:nvSpPr>
        <p:spPr>
          <a:xfrm>
            <a:off x="1138989" y="5761254"/>
            <a:ext cx="6340197"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サーバを一切持たず、外部のサービスを最大限に利用</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8" name="テキスト ボックス 7"/>
          <p:cNvSpPr txBox="1"/>
          <p:nvPr/>
        </p:nvSpPr>
        <p:spPr>
          <a:xfrm>
            <a:off x="748571" y="235528"/>
            <a:ext cx="1467068" cy="400110"/>
          </a:xfrm>
          <a:prstGeom prst="rect">
            <a:avLst/>
          </a:prstGeom>
          <a:noFill/>
        </p:spPr>
        <p:txBody>
          <a:bodyPr wrap="none" rtlCol="0">
            <a:spAutoFit/>
          </a:bodyPr>
          <a:lstStyle/>
          <a:p>
            <a:r>
              <a:rPr kumimoji="1" lang="ja-JP" altLang="en-US" sz="2000" smtClean="0">
                <a:solidFill>
                  <a:schemeClr val="bg1">
                    <a:lumMod val="50000"/>
                  </a:schemeClr>
                </a:solidFill>
                <a:latin typeface="Klee Medium" charset="-128"/>
                <a:ea typeface="Klee Medium" charset="-128"/>
                <a:cs typeface="Klee Medium" charset="-128"/>
              </a:rPr>
              <a:t>背景と動機</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3" name="サウンド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611751828"/>
      </p:ext>
    </p:extLst>
  </p:cSld>
  <p:clrMapOvr>
    <a:masterClrMapping/>
  </p:clrMapOvr>
  <p:transition advTm="17331">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D57F1E4F-1CFF-5643-939E-217C01CDF565}" type="slidenum">
              <a:rPr lang="en-US" smtClean="0"/>
              <a:pPr/>
              <a:t>7</a:t>
            </a:fld>
            <a:endParaRPr lang="en-US" dirty="0"/>
          </a:p>
        </p:txBody>
      </p:sp>
      <p:pic>
        <p:nvPicPr>
          <p:cNvPr id="3" name="図 2"/>
          <p:cNvPicPr>
            <a:picLocks noChangeAspect="1"/>
          </p:cNvPicPr>
          <p:nvPr/>
        </p:nvPicPr>
        <p:blipFill>
          <a:blip r:embed="rId5"/>
          <a:stretch>
            <a:fillRect/>
          </a:stretch>
        </p:blipFill>
        <p:spPr>
          <a:xfrm>
            <a:off x="398280" y="526451"/>
            <a:ext cx="8281961" cy="5829900"/>
          </a:xfrm>
          <a:prstGeom prst="rect">
            <a:avLst/>
          </a:prstGeom>
        </p:spPr>
      </p:pic>
      <p:sp>
        <p:nvSpPr>
          <p:cNvPr id="4" name="正方形/長方形 3"/>
          <p:cNvSpPr/>
          <p:nvPr/>
        </p:nvSpPr>
        <p:spPr>
          <a:xfrm>
            <a:off x="6105903" y="89940"/>
            <a:ext cx="2993127" cy="369332"/>
          </a:xfrm>
          <a:prstGeom prst="rect">
            <a:avLst/>
          </a:prstGeom>
        </p:spPr>
        <p:txBody>
          <a:bodyPr wrap="none">
            <a:spAutoFit/>
          </a:bodyPr>
          <a:lstStyle/>
          <a:p>
            <a:r>
              <a:rPr lang="ja-JP" altLang="en-US" dirty="0">
                <a:solidFill>
                  <a:srgbClr val="0070C0"/>
                </a:solidFill>
              </a:rPr>
              <a:t>https://globalmaps.github.io</a:t>
            </a:r>
          </a:p>
        </p:txBody>
      </p:sp>
      <p:pic>
        <p:nvPicPr>
          <p:cNvPr id="9" name="サウンド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102908933"/>
      </p:ext>
    </p:extLst>
  </p:cSld>
  <p:clrMapOvr>
    <a:masterClrMapping/>
  </p:clrMapOvr>
  <p:transition advTm="37875">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3888" y="666750"/>
            <a:ext cx="7886700" cy="1981200"/>
          </a:xfrm>
        </p:spPr>
        <p:txBody>
          <a:bodyPr>
            <a:normAutofit/>
          </a:bodyPr>
          <a:lstStyle/>
          <a:p>
            <a:r>
              <a:rPr lang="en-US" altLang="ja-JP" dirty="0" smtClean="0"/>
              <a:t>How can people easily look at our data</a:t>
            </a:r>
            <a:r>
              <a:rPr lang="en-US" altLang="ja-JP" sz="1600" dirty="0" smtClean="0"/>
              <a:t>  without running cost</a:t>
            </a:r>
            <a:r>
              <a:rPr lang="en-US" altLang="ja-JP" dirty="0" smtClean="0"/>
              <a:t>?</a:t>
            </a:r>
            <a:endParaRPr kumimoji="1" lang="ja-JP" altLang="en-US" dirty="0"/>
          </a:p>
        </p:txBody>
      </p:sp>
      <p:sp>
        <p:nvSpPr>
          <p:cNvPr id="3" name="テキスト プレースホルダー 2"/>
          <p:cNvSpPr>
            <a:spLocks noGrp="1"/>
          </p:cNvSpPr>
          <p:nvPr>
            <p:ph type="body" idx="1"/>
          </p:nvPr>
        </p:nvSpPr>
        <p:spPr>
          <a:xfrm>
            <a:off x="623887" y="4152900"/>
            <a:ext cx="8055417" cy="1555751"/>
          </a:xfrm>
          <a:ln>
            <a:solidFill>
              <a:schemeClr val="tx1"/>
            </a:solidFill>
          </a:ln>
        </p:spPr>
        <p:txBody>
          <a:bodyPr>
            <a:noAutofit/>
          </a:bodyPr>
          <a:lstStyle/>
          <a:p>
            <a:r>
              <a:rPr lang="en-US" altLang="ja-JP" sz="3200" dirty="0" smtClean="0"/>
              <a:t>Let’s try </a:t>
            </a:r>
            <a:r>
              <a:rPr lang="en-US" altLang="ja-JP" sz="3200" u="sng" dirty="0" smtClean="0">
                <a:solidFill>
                  <a:srgbClr val="FF0000"/>
                </a:solidFill>
              </a:rPr>
              <a:t>Binary Vector Tiles</a:t>
            </a:r>
            <a:r>
              <a:rPr lang="en-US" altLang="ja-JP" sz="3200" dirty="0" smtClean="0"/>
              <a:t> </a:t>
            </a:r>
            <a:r>
              <a:rPr lang="en-US" altLang="ja-JP" sz="3200" smtClean="0"/>
              <a:t>with these </a:t>
            </a:r>
            <a:r>
              <a:rPr lang="en-US" altLang="ja-JP" sz="3200" dirty="0" smtClean="0"/>
              <a:t>data.</a:t>
            </a:r>
          </a:p>
          <a:p>
            <a:r>
              <a:rPr lang="en-US" altLang="ja-JP" sz="3200" dirty="0" smtClean="0"/>
              <a:t>It would not be difficult because </a:t>
            </a:r>
            <a:r>
              <a:rPr kumimoji="1" lang="en-US" altLang="ja-JP" sz="3200" dirty="0" smtClean="0"/>
              <a:t>Global Map data are small dataset.</a:t>
            </a:r>
            <a:endParaRPr kumimoji="1" lang="ja-JP" altLang="en-US" sz="3200" dirty="0"/>
          </a:p>
        </p:txBody>
      </p:sp>
      <p:sp>
        <p:nvSpPr>
          <p:cNvPr id="4" name="スライド番号プレースホルダー 3"/>
          <p:cNvSpPr>
            <a:spLocks noGrp="1"/>
          </p:cNvSpPr>
          <p:nvPr>
            <p:ph type="sldNum" sz="quarter" idx="12"/>
          </p:nvPr>
        </p:nvSpPr>
        <p:spPr/>
        <p:txBody>
          <a:bodyPr/>
          <a:lstStyle/>
          <a:p>
            <a:fld id="{D57F1E4F-1CFF-5643-939E-217C01CDF565}" type="slidenum">
              <a:rPr lang="en-US" smtClean="0"/>
              <a:pPr/>
              <a:t>8</a:t>
            </a:fld>
            <a:endParaRPr lang="en-US" dirty="0"/>
          </a:p>
        </p:txBody>
      </p:sp>
      <p:sp>
        <p:nvSpPr>
          <p:cNvPr id="5" name="下矢印 4"/>
          <p:cNvSpPr/>
          <p:nvPr/>
        </p:nvSpPr>
        <p:spPr>
          <a:xfrm>
            <a:off x="4084638" y="2794000"/>
            <a:ext cx="965200" cy="10033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608897" y="466695"/>
            <a:ext cx="8135560"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どうやったら（運用コストゼロで）皆さんにデータを見て頂けるか。</a:t>
            </a:r>
            <a:endParaRPr kumimoji="1" lang="ja-JP" altLang="en-US" sz="2000" dirty="0">
              <a:solidFill>
                <a:schemeClr val="bg1">
                  <a:lumMod val="50000"/>
                </a:schemeClr>
              </a:solidFill>
              <a:latin typeface="Klee Medium" charset="-128"/>
              <a:ea typeface="Klee Medium" charset="-128"/>
              <a:cs typeface="Klee Medium" charset="-128"/>
            </a:endParaRPr>
          </a:p>
        </p:txBody>
      </p:sp>
      <p:sp>
        <p:nvSpPr>
          <p:cNvPr id="7" name="テキスト ボックス 6"/>
          <p:cNvSpPr txBox="1"/>
          <p:nvPr/>
        </p:nvSpPr>
        <p:spPr>
          <a:xfrm>
            <a:off x="623887" y="5832446"/>
            <a:ext cx="7109639" cy="707886"/>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地球地図データで</a:t>
            </a:r>
            <a:r>
              <a:rPr kumimoji="1" lang="ja-JP" altLang="en-US" sz="2000" u="sng" dirty="0" smtClean="0">
                <a:solidFill>
                  <a:srgbClr val="FF0000"/>
                </a:solidFill>
                <a:latin typeface="Klee Medium" charset="-128"/>
                <a:ea typeface="Klee Medium" charset="-128"/>
                <a:cs typeface="Klee Medium" charset="-128"/>
              </a:rPr>
              <a:t>バイナリベクトルタイル</a:t>
            </a:r>
            <a:r>
              <a:rPr kumimoji="1" lang="ja-JP" altLang="en-US" sz="2000" dirty="0" smtClean="0">
                <a:solidFill>
                  <a:schemeClr val="bg1">
                    <a:lumMod val="50000"/>
                  </a:schemeClr>
                </a:solidFill>
                <a:latin typeface="Klee Medium" charset="-128"/>
                <a:ea typeface="Klee Medium" charset="-128"/>
                <a:cs typeface="Klee Medium" charset="-128"/>
              </a:rPr>
              <a:t>を試してみよう。</a:t>
            </a:r>
            <a:endParaRPr kumimoji="1" lang="en-US" altLang="ja-JP" sz="2000" dirty="0" smtClean="0">
              <a:solidFill>
                <a:schemeClr val="bg1">
                  <a:lumMod val="50000"/>
                </a:schemeClr>
              </a:solidFill>
              <a:latin typeface="Klee Medium" charset="-128"/>
              <a:ea typeface="Klee Medium" charset="-128"/>
              <a:cs typeface="Klee Medium" charset="-128"/>
            </a:endParaRPr>
          </a:p>
          <a:p>
            <a:r>
              <a:rPr kumimoji="1" lang="ja-JP" altLang="en-US" sz="2000" dirty="0" smtClean="0">
                <a:solidFill>
                  <a:schemeClr val="bg1">
                    <a:lumMod val="50000"/>
                  </a:schemeClr>
                </a:solidFill>
                <a:latin typeface="Klee Medium" charset="-128"/>
                <a:ea typeface="Klee Medium" charset="-128"/>
                <a:cs typeface="Klee Medium" charset="-128"/>
              </a:rPr>
              <a:t>データ量としては大きくないから難しくないはず。</a:t>
            </a:r>
            <a:endParaRPr kumimoji="1" lang="ja-JP" altLang="en-US" sz="2000" dirty="0">
              <a:solidFill>
                <a:schemeClr val="bg1">
                  <a:lumMod val="50000"/>
                </a:schemeClr>
              </a:solidFill>
              <a:latin typeface="Klee Medium" charset="-128"/>
              <a:ea typeface="Klee Medium" charset="-128"/>
              <a:cs typeface="Klee Medium" charset="-128"/>
            </a:endParaRPr>
          </a:p>
        </p:txBody>
      </p:sp>
      <p:pic>
        <p:nvPicPr>
          <p:cNvPr id="10" name="サウンド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880347465"/>
      </p:ext>
    </p:extLst>
  </p:cSld>
  <p:clrMapOvr>
    <a:masterClrMapping/>
  </p:clrMapOvr>
  <p:transition advTm="29442">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72235" y="119921"/>
            <a:ext cx="7902314" cy="645622"/>
          </a:xfrm>
        </p:spPr>
        <p:txBody>
          <a:bodyPr>
            <a:normAutofit/>
          </a:bodyPr>
          <a:lstStyle/>
          <a:p>
            <a:r>
              <a:rPr lang="en-US" altLang="ja-JP" sz="2400" dirty="0" smtClean="0"/>
              <a:t>Binary vector tiles</a:t>
            </a:r>
            <a:r>
              <a:rPr kumimoji="1" lang="en-US" altLang="ja-JP" sz="2400" dirty="0" smtClean="0"/>
              <a:t> code and data </a:t>
            </a:r>
            <a:r>
              <a:rPr kumimoji="1" lang="en-US" altLang="ja-JP" sz="2400" dirty="0" smtClean="0">
                <a:solidFill>
                  <a:schemeClr val="bg1">
                    <a:lumMod val="50000"/>
                  </a:schemeClr>
                </a:solidFill>
              </a:rPr>
              <a:t>on external service</a:t>
            </a:r>
            <a:endParaRPr kumimoji="1" lang="ja-JP" altLang="en-US" sz="2400" dirty="0">
              <a:solidFill>
                <a:schemeClr val="bg1">
                  <a:lumMod val="50000"/>
                </a:schemeClr>
              </a:solidFill>
            </a:endParaRPr>
          </a:p>
        </p:txBody>
      </p:sp>
      <p:sp>
        <p:nvSpPr>
          <p:cNvPr id="3" name="スライド番号プレースホルダー 2"/>
          <p:cNvSpPr>
            <a:spLocks noGrp="1"/>
          </p:cNvSpPr>
          <p:nvPr>
            <p:ph type="sldNum" sz="quarter" idx="12"/>
          </p:nvPr>
        </p:nvSpPr>
        <p:spPr>
          <a:xfrm>
            <a:off x="7086600" y="6356351"/>
            <a:ext cx="2057400" cy="365125"/>
          </a:xfrm>
        </p:spPr>
        <p:txBody>
          <a:bodyPr/>
          <a:lstStyle/>
          <a:p>
            <a:fld id="{D57F1E4F-1CFF-5643-939E-217C01CDF565}" type="slidenum">
              <a:rPr lang="en-US" smtClean="0"/>
              <a:pPr/>
              <a:t>9</a:t>
            </a:fld>
            <a:endParaRPr lang="en-US" dirty="0"/>
          </a:p>
        </p:txBody>
      </p:sp>
      <p:pic>
        <p:nvPicPr>
          <p:cNvPr id="4" name="図 3"/>
          <p:cNvPicPr>
            <a:picLocks noChangeAspect="1"/>
          </p:cNvPicPr>
          <p:nvPr/>
        </p:nvPicPr>
        <p:blipFill>
          <a:blip r:embed="rId5"/>
          <a:stretch>
            <a:fillRect/>
          </a:stretch>
        </p:blipFill>
        <p:spPr>
          <a:xfrm>
            <a:off x="872235" y="1143249"/>
            <a:ext cx="7523193" cy="5542882"/>
          </a:xfrm>
          <a:prstGeom prst="rect">
            <a:avLst/>
          </a:prstGeom>
        </p:spPr>
      </p:pic>
      <p:sp>
        <p:nvSpPr>
          <p:cNvPr id="5" name="テキスト ボックス 4"/>
          <p:cNvSpPr txBox="1"/>
          <p:nvPr/>
        </p:nvSpPr>
        <p:spPr>
          <a:xfrm>
            <a:off x="1723869" y="3665278"/>
            <a:ext cx="4172937" cy="369332"/>
          </a:xfrm>
          <a:prstGeom prst="rect">
            <a:avLst/>
          </a:prstGeom>
          <a:noFill/>
        </p:spPr>
        <p:txBody>
          <a:bodyPr wrap="none" rtlCol="0">
            <a:spAutoFit/>
          </a:bodyPr>
          <a:lstStyle/>
          <a:p>
            <a:r>
              <a:rPr kumimoji="1" lang="ja-JP" altLang="en-US" dirty="0" smtClean="0">
                <a:solidFill>
                  <a:srgbClr val="FF0000"/>
                </a:solidFill>
              </a:rPr>
              <a:t>←</a:t>
            </a:r>
            <a:r>
              <a:rPr kumimoji="1" lang="en-US" altLang="ja-JP" dirty="0" smtClean="0">
                <a:solidFill>
                  <a:srgbClr val="FF0000"/>
                </a:solidFill>
              </a:rPr>
              <a:t> code to convert to binary vector tiles</a:t>
            </a:r>
            <a:endParaRPr kumimoji="1" lang="ja-JP" altLang="en-US" dirty="0">
              <a:solidFill>
                <a:srgbClr val="FF0000"/>
              </a:solidFill>
            </a:endParaRPr>
          </a:p>
        </p:txBody>
      </p:sp>
      <p:sp>
        <p:nvSpPr>
          <p:cNvPr id="6" name="テキスト ボックス 5"/>
          <p:cNvSpPr txBox="1"/>
          <p:nvPr/>
        </p:nvSpPr>
        <p:spPr>
          <a:xfrm>
            <a:off x="1708879" y="4462255"/>
            <a:ext cx="3826689" cy="369332"/>
          </a:xfrm>
          <a:prstGeom prst="rect">
            <a:avLst/>
          </a:prstGeom>
          <a:noFill/>
        </p:spPr>
        <p:txBody>
          <a:bodyPr wrap="none" rtlCol="0">
            <a:spAutoFit/>
          </a:bodyPr>
          <a:lstStyle/>
          <a:p>
            <a:r>
              <a:rPr kumimoji="1" lang="ja-JP" altLang="en-US" dirty="0" smtClean="0">
                <a:solidFill>
                  <a:srgbClr val="FF0000"/>
                </a:solidFill>
              </a:rPr>
              <a:t>←</a:t>
            </a:r>
            <a:r>
              <a:rPr kumimoji="1" lang="en-US" altLang="ja-JP" dirty="0" smtClean="0">
                <a:solidFill>
                  <a:srgbClr val="FF0000"/>
                </a:solidFill>
              </a:rPr>
              <a:t> binary vector tiles for Zambia 2.0</a:t>
            </a:r>
            <a:endParaRPr kumimoji="1" lang="ja-JP" altLang="en-US" dirty="0">
              <a:solidFill>
                <a:srgbClr val="FF0000"/>
              </a:solidFill>
            </a:endParaRPr>
          </a:p>
        </p:txBody>
      </p:sp>
      <p:sp>
        <p:nvSpPr>
          <p:cNvPr id="7" name="テキスト ボックス 6"/>
          <p:cNvSpPr txBox="1"/>
          <p:nvPr/>
        </p:nvSpPr>
        <p:spPr>
          <a:xfrm>
            <a:off x="872235" y="622557"/>
            <a:ext cx="7879080" cy="400110"/>
          </a:xfrm>
          <a:prstGeom prst="rect">
            <a:avLst/>
          </a:prstGeom>
          <a:noFill/>
        </p:spPr>
        <p:txBody>
          <a:bodyPr wrap="none" rtlCol="0">
            <a:spAutoFit/>
          </a:bodyPr>
          <a:lstStyle/>
          <a:p>
            <a:r>
              <a:rPr kumimoji="1" lang="ja-JP" altLang="en-US" sz="2000" dirty="0" smtClean="0">
                <a:solidFill>
                  <a:schemeClr val="bg1">
                    <a:lumMod val="50000"/>
                  </a:schemeClr>
                </a:solidFill>
                <a:latin typeface="Klee Medium" charset="-128"/>
                <a:ea typeface="Klee Medium" charset="-128"/>
                <a:cs typeface="Klee Medium" charset="-128"/>
              </a:rPr>
              <a:t>バイナリベクトルタイルの</a:t>
            </a:r>
            <a:r>
              <a:rPr kumimoji="1" lang="ja-JP" altLang="en-US" sz="2000" u="sng" dirty="0" smtClean="0">
                <a:solidFill>
                  <a:schemeClr val="bg1">
                    <a:lumMod val="50000"/>
                  </a:schemeClr>
                </a:solidFill>
                <a:latin typeface="Klee Medium" charset="-128"/>
                <a:ea typeface="Klee Medium" charset="-128"/>
                <a:cs typeface="Klee Medium" charset="-128"/>
              </a:rPr>
              <a:t>コードとデータを外部サービス上で提供</a:t>
            </a:r>
            <a:endParaRPr kumimoji="1" lang="ja-JP" altLang="en-US" sz="2000" u="sng" dirty="0">
              <a:solidFill>
                <a:schemeClr val="bg1">
                  <a:lumMod val="50000"/>
                </a:schemeClr>
              </a:solidFill>
              <a:latin typeface="Klee Medium" charset="-128"/>
              <a:ea typeface="Klee Medium" charset="-128"/>
              <a:cs typeface="Klee Medium" charset="-128"/>
            </a:endParaRPr>
          </a:p>
        </p:txBody>
      </p:sp>
      <p:sp>
        <p:nvSpPr>
          <p:cNvPr id="8" name="テキスト ボックス 7"/>
          <p:cNvSpPr txBox="1"/>
          <p:nvPr/>
        </p:nvSpPr>
        <p:spPr>
          <a:xfrm>
            <a:off x="1988841" y="3420321"/>
            <a:ext cx="3877985" cy="369332"/>
          </a:xfrm>
          <a:prstGeom prst="rect">
            <a:avLst/>
          </a:prstGeom>
          <a:noFill/>
        </p:spPr>
        <p:txBody>
          <a:bodyPr wrap="none" rtlCol="0">
            <a:spAutoFit/>
          </a:bodyPr>
          <a:lstStyle/>
          <a:p>
            <a:r>
              <a:rPr kumimoji="1" lang="ja-JP" altLang="en-US" dirty="0" smtClean="0">
                <a:solidFill>
                  <a:srgbClr val="FF0000"/>
                </a:solidFill>
                <a:latin typeface="Klee Medium" charset="-128"/>
                <a:ea typeface="Klee Medium" charset="-128"/>
                <a:cs typeface="Klee Medium" charset="-128"/>
              </a:rPr>
              <a:t>バイナリベクトルタイル変換コード</a:t>
            </a:r>
            <a:endParaRPr kumimoji="1" lang="ja-JP" altLang="en-US" dirty="0">
              <a:solidFill>
                <a:srgbClr val="FF0000"/>
              </a:solidFill>
              <a:latin typeface="Klee Medium" charset="-128"/>
              <a:ea typeface="Klee Medium" charset="-128"/>
              <a:cs typeface="Klee Medium" charset="-128"/>
            </a:endParaRPr>
          </a:p>
        </p:txBody>
      </p:sp>
      <p:sp>
        <p:nvSpPr>
          <p:cNvPr id="9" name="テキスト ボックス 8"/>
          <p:cNvSpPr txBox="1"/>
          <p:nvPr/>
        </p:nvSpPr>
        <p:spPr>
          <a:xfrm>
            <a:off x="1973851" y="4167989"/>
            <a:ext cx="4233851" cy="369332"/>
          </a:xfrm>
          <a:prstGeom prst="rect">
            <a:avLst/>
          </a:prstGeom>
          <a:noFill/>
        </p:spPr>
        <p:txBody>
          <a:bodyPr wrap="none" rtlCol="0">
            <a:spAutoFit/>
          </a:bodyPr>
          <a:lstStyle/>
          <a:p>
            <a:r>
              <a:rPr kumimoji="1" lang="ja-JP" altLang="en-US" dirty="0" smtClean="0">
                <a:solidFill>
                  <a:srgbClr val="FF0000"/>
                </a:solidFill>
                <a:latin typeface="Klee Medium" charset="-128"/>
                <a:ea typeface="Klee Medium" charset="-128"/>
                <a:cs typeface="Klee Medium" charset="-128"/>
              </a:rPr>
              <a:t>ザンビア</a:t>
            </a:r>
            <a:r>
              <a:rPr kumimoji="1" lang="en-US" altLang="ja-JP" dirty="0" smtClean="0">
                <a:solidFill>
                  <a:srgbClr val="FF0000"/>
                </a:solidFill>
                <a:latin typeface="Klee Medium" charset="-128"/>
                <a:ea typeface="Klee Medium" charset="-128"/>
                <a:cs typeface="Klee Medium" charset="-128"/>
              </a:rPr>
              <a:t>2.0</a:t>
            </a:r>
            <a:r>
              <a:rPr kumimoji="1" lang="ja-JP" altLang="en-US" dirty="0" smtClean="0">
                <a:solidFill>
                  <a:srgbClr val="FF0000"/>
                </a:solidFill>
                <a:latin typeface="Klee Medium" charset="-128"/>
                <a:ea typeface="Klee Medium" charset="-128"/>
                <a:cs typeface="Klee Medium" charset="-128"/>
              </a:rPr>
              <a:t>のバイナリベクトルタイル</a:t>
            </a:r>
            <a:endParaRPr kumimoji="1" lang="ja-JP" altLang="en-US" dirty="0">
              <a:solidFill>
                <a:srgbClr val="FF0000"/>
              </a:solidFill>
              <a:latin typeface="Klee Medium" charset="-128"/>
              <a:ea typeface="Klee Medium" charset="-128"/>
              <a:cs typeface="Klee Medium" charset="-128"/>
            </a:endParaRPr>
          </a:p>
        </p:txBody>
      </p:sp>
      <p:sp>
        <p:nvSpPr>
          <p:cNvPr id="10" name="円/楕円 9"/>
          <p:cNvSpPr/>
          <p:nvPr/>
        </p:nvSpPr>
        <p:spPr>
          <a:xfrm>
            <a:off x="1662597" y="1791767"/>
            <a:ext cx="2037533" cy="521678"/>
          </a:xfrm>
          <a:prstGeom prst="ellipse">
            <a:avLst/>
          </a:prstGeom>
          <a:noFill/>
          <a:ln w="50800">
            <a:solidFill>
              <a:srgbClr val="FF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サウンド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5829300"/>
            <a:ext cx="812800" cy="812800"/>
          </a:xfrm>
          <a:prstGeom prst="rect">
            <a:avLst/>
          </a:prstGeom>
        </p:spPr>
      </p:pic>
    </p:spTree>
    <p:extLst>
      <p:ext uri="{BB962C8B-B14F-4D97-AF65-F5344CB8AC3E}">
        <p14:creationId xmlns:p14="http://schemas.microsoft.com/office/powerpoint/2010/main" val="795012068"/>
      </p:ext>
    </p:extLst>
  </p:cSld>
  <p:clrMapOvr>
    <a:masterClrMapping/>
  </p:clrMapOvr>
  <p:transition advTm="17032">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Office Theme">
  <a:themeElements>
    <a:clrScheme name="ホワイト">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11464</TotalTime>
  <Words>4950</Words>
  <Application>Microsoft Macintosh PowerPoint</Application>
  <PresentationFormat>画面に合わせる (4:3)</PresentationFormat>
  <Paragraphs>811</Paragraphs>
  <Slides>51</Slides>
  <Notes>51</Notes>
  <HiddenSlides>0</HiddenSlides>
  <MMClips>51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51</vt:i4>
      </vt:variant>
    </vt:vector>
  </HeadingPairs>
  <TitlesOfParts>
    <vt:vector size="57" baseType="lpstr">
      <vt:lpstr>Klee Medium</vt:lpstr>
      <vt:lpstr>Mangal</vt:lpstr>
      <vt:lpstr>ＭＳ Ｐゴシック</vt:lpstr>
      <vt:lpstr>Yu Gothic</vt:lpstr>
      <vt:lpstr>Arial</vt:lpstr>
      <vt:lpstr>Office Theme</vt:lpstr>
      <vt:lpstr>Development of  Global Map  Binary Vector Tiles</vt:lpstr>
      <vt:lpstr>Development of  Global Map  Binary Vector Tiles</vt:lpstr>
      <vt:lpstr>Background and motivation</vt:lpstr>
      <vt:lpstr>Background and motivation</vt:lpstr>
      <vt:lpstr>Background and motivation</vt:lpstr>
      <vt:lpstr>Background and motivation</vt:lpstr>
      <vt:lpstr>PowerPoint プレゼンテーション</vt:lpstr>
      <vt:lpstr>How can people easily look at our data  without running cost?</vt:lpstr>
      <vt:lpstr>Binary vector tiles code and data on external service</vt:lpstr>
      <vt:lpstr>Binary vector tiles code and data on external service</vt:lpstr>
      <vt:lpstr>Binary vector tiles code and data on external service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Success – efficient data size*1</vt:lpstr>
      <vt:lpstr>Success – efficient data size*1</vt:lpstr>
      <vt:lpstr>Success – efficient data size*1</vt:lpstr>
      <vt:lpstr>Success – efficient data size*1</vt:lpstr>
      <vt:lpstr>Success – efficient data size*1</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Expected open innovation with binary vector tiles</vt:lpstr>
      <vt:lpstr>Expected open innovation with binary vector tiles</vt:lpstr>
      <vt:lpstr>Expected open innovation with binary vector tiles</vt:lpstr>
      <vt:lpstr>Expected open innovation with binary vector tiles</vt:lpstr>
      <vt:lpstr>Expected open innovation with binary vector tiles</vt:lpstr>
      <vt:lpstr>Expected open innovation with binary vector tiles</vt:lpstr>
      <vt:lpstr>Expected open innovation with binary vector tiles</vt:lpstr>
      <vt:lpstr>PowerPoint プレゼンテーション</vt:lpstr>
      <vt:lpstr>Conclusion</vt:lpstr>
      <vt:lpstr>Conclusion</vt:lpstr>
      <vt:lpstr>If you have questions: https://github.com/hfu/ccpn7/issues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of Global Map Binary Vector Tiles</dc:title>
  <dc:creator>藤村英範</dc:creator>
  <cp:lastModifiedBy>藤村英範</cp:lastModifiedBy>
  <cp:revision>120</cp:revision>
  <cp:lastPrinted>2017-06-01T11:06:24Z</cp:lastPrinted>
  <dcterms:created xsi:type="dcterms:W3CDTF">2017-05-22T18:10:51Z</dcterms:created>
  <dcterms:modified xsi:type="dcterms:W3CDTF">2017-06-04T21:36:56Z</dcterms:modified>
</cp:coreProperties>
</file>

<file path=docProps/thumbnail.jpeg>
</file>